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diagrams/layout3.xml" ContentType="application/vnd.openxmlformats-officedocument.drawingml.diagramLayout+xml"/>
  <Override PartName="/ppt/charts/chart7.xml" ContentType="application/vnd.openxmlformats-officedocument.drawingml.chart+xml"/>
  <Override PartName="/ppt/diagrams/data4.xml" ContentType="application/vnd.openxmlformats-officedocument.drawingml.diagramData+xml"/>
  <Override PartName="/ppt/charts/chart20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charts/chart29.xml" ContentType="application/vnd.openxmlformats-officedocument.drawingml.char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charts/chart27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charts/chart34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ppt/charts/chart32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85" r:id="rId2"/>
    <p:sldId id="355" r:id="rId3"/>
    <p:sldId id="356" r:id="rId4"/>
    <p:sldId id="357" r:id="rId5"/>
    <p:sldId id="361" r:id="rId6"/>
    <p:sldId id="358" r:id="rId7"/>
    <p:sldId id="397" r:id="rId8"/>
    <p:sldId id="373" r:id="rId9"/>
    <p:sldId id="379" r:id="rId10"/>
    <p:sldId id="378" r:id="rId11"/>
    <p:sldId id="360" r:id="rId12"/>
    <p:sldId id="386" r:id="rId13"/>
    <p:sldId id="382" r:id="rId14"/>
    <p:sldId id="387" r:id="rId15"/>
    <p:sldId id="390" r:id="rId16"/>
    <p:sldId id="359" r:id="rId17"/>
    <p:sldId id="362" r:id="rId18"/>
    <p:sldId id="363" r:id="rId19"/>
    <p:sldId id="391" r:id="rId20"/>
    <p:sldId id="392" r:id="rId21"/>
    <p:sldId id="364" r:id="rId22"/>
    <p:sldId id="365" r:id="rId23"/>
    <p:sldId id="366" r:id="rId24"/>
    <p:sldId id="383" r:id="rId25"/>
    <p:sldId id="388" r:id="rId26"/>
    <p:sldId id="393" r:id="rId27"/>
    <p:sldId id="367" r:id="rId28"/>
    <p:sldId id="368" r:id="rId29"/>
    <p:sldId id="369" r:id="rId30"/>
    <p:sldId id="384" r:id="rId31"/>
    <p:sldId id="389" r:id="rId32"/>
    <p:sldId id="394" r:id="rId33"/>
    <p:sldId id="370" r:id="rId34"/>
    <p:sldId id="371" r:id="rId35"/>
    <p:sldId id="372" r:id="rId36"/>
    <p:sldId id="385" r:id="rId37"/>
    <p:sldId id="374" r:id="rId38"/>
    <p:sldId id="375" r:id="rId39"/>
    <p:sldId id="376" r:id="rId40"/>
    <p:sldId id="377" r:id="rId41"/>
    <p:sldId id="398" r:id="rId42"/>
    <p:sldId id="313" r:id="rId43"/>
    <p:sldId id="395" r:id="rId44"/>
    <p:sldId id="396" r:id="rId45"/>
  </p:sldIdLst>
  <p:sldSz cx="9144000" cy="6858000" type="screen4x3"/>
  <p:notesSz cx="6743700" cy="9875838"/>
  <p:defaultTextStyle>
    <a:defPPr>
      <a:defRPr lang="nb-NO"/>
    </a:defPPr>
    <a:lvl1pPr algn="l" rtl="0" eaLnBrk="0" fontAlgn="base" hangingPunct="0">
      <a:spcBef>
        <a:spcPct val="50000"/>
      </a:spcBef>
      <a:spcAft>
        <a:spcPct val="0"/>
      </a:spcAft>
      <a:buFont typeface="Wingdings" pitchFamily="2" charset="2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buFont typeface="Wingdings" pitchFamily="2" charset="2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buFont typeface="Wingdings" pitchFamily="2" charset="2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buFont typeface="Wingdings" pitchFamily="2" charset="2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buFont typeface="Wingdings" pitchFamily="2" charset="2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C3300"/>
    <a:srgbClr val="FF9900"/>
    <a:srgbClr val="CCFF99"/>
    <a:srgbClr val="99CC00"/>
    <a:srgbClr val="006600"/>
    <a:srgbClr val="FF6600"/>
    <a:srgbClr val="003300"/>
    <a:srgbClr val="FF9933"/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60" autoAdjust="0"/>
  </p:normalViewPr>
  <p:slideViewPr>
    <p:cSldViewPr>
      <p:cViewPr varScale="1">
        <p:scale>
          <a:sx n="66" d="100"/>
          <a:sy n="66" d="100"/>
        </p:scale>
        <p:origin x="-135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da\Documents\ROBOCZE\ATM\POPy\POP%20&#346;l&#261;sk%202017\ROBOCZE\warianty%20A\SL_warianty_emisji_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wskaźniki emisji dla węgla kamiennego</a:t>
            </a:r>
          </a:p>
        </c:rich>
      </c:tx>
      <c:layout>
        <c:manualLayout>
          <c:xMode val="edge"/>
          <c:yMode val="edge"/>
          <c:x val="0.282882408345976"/>
          <c:y val="0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10084560417574055"/>
          <c:y val="0.1255715350465488"/>
          <c:w val="0.88221883900805542"/>
          <c:h val="0.70181092655713084"/>
        </c:manualLayout>
      </c:layout>
      <c:bar3DChart>
        <c:barDir val="col"/>
        <c:grouping val="clustered"/>
        <c:ser>
          <c:idx val="0"/>
          <c:order val="0"/>
          <c:tx>
            <c:strRef>
              <c:f>wskaźniki!$H$3</c:f>
              <c:strCache>
                <c:ptCount val="1"/>
                <c:pt idx="0">
                  <c:v>PM10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dLbls>
            <c:dLbl>
              <c:idx val="0"/>
              <c:layout>
                <c:manualLayout>
                  <c:x val="4.5612748008841937E-3"/>
                  <c:y val="-2.3166025983160667E-2"/>
                </c:manualLayout>
              </c:layout>
              <c:showVal val="1"/>
            </c:dLbl>
            <c:dLbl>
              <c:idx val="2"/>
              <c:layout>
                <c:manualLayout>
                  <c:x val="-3.0408498672561289E-3"/>
                  <c:y val="-3.2432436376424949E-2"/>
                </c:manualLayout>
              </c:layout>
              <c:showVal val="1"/>
            </c:dLbl>
            <c:dLbl>
              <c:idx val="3"/>
              <c:layout>
                <c:manualLayout>
                  <c:x val="-4.5612748008841937E-3"/>
                  <c:y val="-1.3899615589896398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600" b="1"/>
                  </a:pPr>
                  <a:endParaRPr lang="pl-PL"/>
                </a:p>
              </c:txPr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wskaźniki!$B$51:$B$55</c:f>
              <c:strCache>
                <c:ptCount val="4"/>
                <c:pt idx="0">
                  <c:v>stare kotły</c:v>
                </c:pt>
                <c:pt idx="1">
                  <c:v>nowe kotły</c:v>
                </c:pt>
                <c:pt idx="2">
                  <c:v>klasa 4</c:v>
                </c:pt>
                <c:pt idx="3">
                  <c:v>klasa 5</c:v>
                </c:pt>
              </c:strCache>
            </c:strRef>
          </c:cat>
          <c:val>
            <c:numRef>
              <c:f>wskaźniki!$H$51:$H$55</c:f>
              <c:numCache>
                <c:formatCode>General</c:formatCode>
                <c:ptCount val="4"/>
                <c:pt idx="0">
                  <c:v>421</c:v>
                </c:pt>
                <c:pt idx="1">
                  <c:v>84</c:v>
                </c:pt>
                <c:pt idx="2">
                  <c:v>26.64</c:v>
                </c:pt>
                <c:pt idx="3">
                  <c:v>19.8</c:v>
                </c:pt>
              </c:numCache>
            </c:numRef>
          </c:val>
        </c:ser>
        <c:ser>
          <c:idx val="1"/>
          <c:order val="1"/>
          <c:tx>
            <c:strRef>
              <c:f>wskaźniki!$I$3</c:f>
              <c:strCache>
                <c:ptCount val="1"/>
                <c:pt idx="0">
                  <c:v>PM2,5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1.4047170046240077E-2"/>
                  <c:y val="-2.7799231179792806E-2"/>
                </c:manualLayout>
              </c:layout>
              <c:showVal val="1"/>
            </c:dLbl>
            <c:dLbl>
              <c:idx val="1"/>
              <c:layout>
                <c:manualLayout>
                  <c:x val="1.5204249336280643E-2"/>
                  <c:y val="-1.3899615589896398E-2"/>
                </c:manualLayout>
              </c:layout>
              <c:showVal val="1"/>
            </c:dLbl>
            <c:dLbl>
              <c:idx val="2"/>
              <c:layout>
                <c:manualLayout>
                  <c:x val="2.6250914649330152E-2"/>
                  <c:y val="-3.2432436376424949E-2"/>
                </c:manualLayout>
              </c:layout>
              <c:showVal val="1"/>
            </c:dLbl>
            <c:dLbl>
              <c:idx val="3"/>
              <c:layout>
                <c:manualLayout>
                  <c:x val="2.0290272565585205E-2"/>
                  <c:y val="-1.3899615589896398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600" b="1"/>
                  </a:pPr>
                  <a:endParaRPr lang="pl-PL"/>
                </a:p>
              </c:txPr>
              <c:showVal val="1"/>
            </c:dLbl>
            <c:dLbl>
              <c:idx val="4"/>
              <c:layout>
                <c:manualLayout>
                  <c:x val="1.8729482368232474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wskaźniki!$B$51:$B$55</c:f>
              <c:strCache>
                <c:ptCount val="4"/>
                <c:pt idx="0">
                  <c:v>stare kotły</c:v>
                </c:pt>
                <c:pt idx="1">
                  <c:v>nowe kotły</c:v>
                </c:pt>
                <c:pt idx="2">
                  <c:v>klasa 4</c:v>
                </c:pt>
                <c:pt idx="3">
                  <c:v>klasa 5</c:v>
                </c:pt>
              </c:strCache>
            </c:strRef>
          </c:cat>
          <c:val>
            <c:numRef>
              <c:f>wskaźniki!$I$51:$I$55</c:f>
              <c:numCache>
                <c:formatCode>General</c:formatCode>
                <c:ptCount val="4"/>
                <c:pt idx="0">
                  <c:v>326</c:v>
                </c:pt>
                <c:pt idx="1">
                  <c:v>65</c:v>
                </c:pt>
                <c:pt idx="2">
                  <c:v>26.244999999999994</c:v>
                </c:pt>
                <c:pt idx="3">
                  <c:v>15.400000000000002</c:v>
                </c:pt>
              </c:numCache>
            </c:numRef>
          </c:val>
        </c:ser>
        <c:shape val="box"/>
        <c:axId val="49041792"/>
        <c:axId val="49043712"/>
        <c:axId val="0"/>
      </c:bar3DChart>
      <c:catAx>
        <c:axId val="4904179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9043712"/>
        <c:crosses val="autoZero"/>
        <c:auto val="1"/>
        <c:lblAlgn val="ctr"/>
        <c:lblOffset val="100"/>
      </c:catAx>
      <c:valAx>
        <c:axId val="4904371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wskaźniki emisji [g/GJ]</a:t>
                </a:r>
              </a:p>
            </c:rich>
          </c:tx>
          <c:layout>
            <c:manualLayout>
              <c:xMode val="edge"/>
              <c:yMode val="edge"/>
              <c:x val="1.7299577333098705E-2"/>
              <c:y val="0.15030664886834891"/>
            </c:manualLayout>
          </c:layout>
        </c:title>
        <c:numFmt formatCode="General" sourceLinked="1"/>
        <c:tickLblPos val="nextTo"/>
        <c:crossAx val="49041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740419947506568"/>
          <c:y val="0.15212527311285354"/>
          <c:w val="0.28981802274715723"/>
          <c:h val="7.4899592606280124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32"/>
  <c:chart>
    <c:title>
      <c:tx>
        <c:rich>
          <a:bodyPr/>
          <a:lstStyle/>
          <a:p>
            <a:pPr>
              <a:defRPr/>
            </a:pPr>
            <a:r>
              <a:rPr lang="en-US"/>
              <a:t>różnica</a:t>
            </a:r>
            <a:r>
              <a:rPr lang="pl-PL"/>
              <a:t> redukcji</a:t>
            </a:r>
            <a:r>
              <a:rPr lang="en-US"/>
              <a:t> kosztów zewnętrznych i kosztów inwestycyjnych</a:t>
            </a:r>
          </a:p>
        </c:rich>
      </c:tx>
    </c:title>
    <c:plotArea>
      <c:layout/>
      <c:barChart>
        <c:barDir val="bar"/>
        <c:grouping val="clustered"/>
        <c:ser>
          <c:idx val="0"/>
          <c:order val="0"/>
          <c:tx>
            <c:strRef>
              <c:f>'porónanie kosztów'!$M$3</c:f>
              <c:strCache>
                <c:ptCount val="1"/>
                <c:pt idx="0">
                  <c:v>wariant 1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Lit>
              <c:ptCount val="1"/>
            </c:strLit>
          </c:cat>
          <c:val>
            <c:numRef>
              <c:f>'porónanie kosztów'!$M$4</c:f>
              <c:numCache>
                <c:formatCode>#,##0.0</c:formatCode>
                <c:ptCount val="1"/>
                <c:pt idx="0">
                  <c:v>960.72746258470147</c:v>
                </c:pt>
              </c:numCache>
            </c:numRef>
          </c:val>
        </c:ser>
        <c:ser>
          <c:idx val="1"/>
          <c:order val="1"/>
          <c:tx>
            <c:strRef>
              <c:f>'porónanie kosztów'!$N$3</c:f>
              <c:strCache>
                <c:ptCount val="1"/>
                <c:pt idx="0">
                  <c:v>wariant 2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Lit>
              <c:ptCount val="1"/>
            </c:strLit>
          </c:cat>
          <c:val>
            <c:numRef>
              <c:f>'porónanie kosztów'!$N$4</c:f>
              <c:numCache>
                <c:formatCode>#,##0.0</c:formatCode>
                <c:ptCount val="1"/>
                <c:pt idx="0">
                  <c:v>245.83249526639878</c:v>
                </c:pt>
              </c:numCache>
            </c:numRef>
          </c:val>
        </c:ser>
        <c:ser>
          <c:idx val="2"/>
          <c:order val="2"/>
          <c:tx>
            <c:strRef>
              <c:f>'porónanie kosztów'!$O$3</c:f>
              <c:strCache>
                <c:ptCount val="1"/>
                <c:pt idx="0">
                  <c:v>wariant 3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Lit>
              <c:ptCount val="1"/>
            </c:strLit>
          </c:cat>
          <c:val>
            <c:numRef>
              <c:f>'porónanie kosztów'!$O$4</c:f>
              <c:numCache>
                <c:formatCode>#,##0.0</c:formatCode>
                <c:ptCount val="1"/>
                <c:pt idx="0">
                  <c:v>-326.58350248225918</c:v>
                </c:pt>
              </c:numCache>
            </c:numRef>
          </c:val>
        </c:ser>
        <c:ser>
          <c:idx val="3"/>
          <c:order val="3"/>
          <c:tx>
            <c:strRef>
              <c:f>'porónanie kosztów'!$P$3</c:f>
              <c:strCache>
                <c:ptCount val="1"/>
                <c:pt idx="0">
                  <c:v>wariant 4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Lit>
              <c:ptCount val="1"/>
            </c:strLit>
          </c:cat>
          <c:val>
            <c:numRef>
              <c:f>'porónanie kosztów'!$P$4</c:f>
              <c:numCache>
                <c:formatCode>#,##0.0</c:formatCode>
                <c:ptCount val="1"/>
                <c:pt idx="0">
                  <c:v>-603.86573426378254</c:v>
                </c:pt>
              </c:numCache>
            </c:numRef>
          </c:val>
        </c:ser>
        <c:ser>
          <c:idx val="4"/>
          <c:order val="4"/>
          <c:tx>
            <c:strRef>
              <c:f>'porónanie kosztów'!$Q$3</c:f>
              <c:strCache>
                <c:ptCount val="1"/>
                <c:pt idx="0">
                  <c:v>wariant 5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Lit>
              <c:ptCount val="1"/>
            </c:strLit>
          </c:cat>
          <c:val>
            <c:numRef>
              <c:f>'porónanie kosztów'!$Q$4</c:f>
              <c:numCache>
                <c:formatCode>#,##0.0</c:formatCode>
                <c:ptCount val="1"/>
                <c:pt idx="0">
                  <c:v>515.89584229608829</c:v>
                </c:pt>
              </c:numCache>
            </c:numRef>
          </c:val>
        </c:ser>
        <c:axId val="98863744"/>
        <c:axId val="98889088"/>
      </c:barChart>
      <c:catAx>
        <c:axId val="98863744"/>
        <c:scaling>
          <c:orientation val="minMax"/>
        </c:scaling>
        <c:axPos val="l"/>
        <c:tickLblPos val="nextTo"/>
        <c:crossAx val="98889088"/>
        <c:crosses val="autoZero"/>
        <c:auto val="1"/>
        <c:lblAlgn val="ctr"/>
        <c:lblOffset val="100"/>
      </c:catAx>
      <c:valAx>
        <c:axId val="98889088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[mln zł]</a:t>
                </a:r>
              </a:p>
            </c:rich>
          </c:tx>
        </c:title>
        <c:numFmt formatCode="#,##0" sourceLinked="0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98863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139713967341215"/>
          <c:y val="0.22531327756035494"/>
          <c:w val="0.11923811799157492"/>
          <c:h val="0.51444886626852826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PM10 (A)</c:v>
          </c:tx>
          <c:spPr>
            <a:solidFill>
              <a:srgbClr val="FF9900"/>
            </a:solidFill>
          </c:spPr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stężenia!$C$36:$C$41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stężenia!$D$36:$D$41</c:f>
              <c:numCache>
                <c:formatCode>#,##0.0</c:formatCode>
                <c:ptCount val="6"/>
                <c:pt idx="0">
                  <c:v>44.170837000000006</c:v>
                </c:pt>
                <c:pt idx="1">
                  <c:v>35.149749533714996</c:v>
                </c:pt>
                <c:pt idx="2">
                  <c:v>3.8768486390506274</c:v>
                </c:pt>
                <c:pt idx="3">
                  <c:v>17.601361879004628</c:v>
                </c:pt>
                <c:pt idx="4">
                  <c:v>1.5952458026032081</c:v>
                </c:pt>
                <c:pt idx="5">
                  <c:v>4.2178487815725125</c:v>
                </c:pt>
              </c:numCache>
            </c:numRef>
          </c:val>
        </c:ser>
        <c:ser>
          <c:idx val="1"/>
          <c:order val="1"/>
          <c:tx>
            <c:strRef>
              <c:f>stężenia!$I$3</c:f>
              <c:strCache>
                <c:ptCount val="1"/>
                <c:pt idx="0">
                  <c:v>PM10 średnioroczne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stężenia!$C$36:$C$41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stężenia!$I$36:$I$41</c:f>
              <c:numCache>
                <c:formatCode>#,##0.0</c:formatCode>
                <c:ptCount val="6"/>
                <c:pt idx="0">
                  <c:v>70.528717537999881</c:v>
                </c:pt>
                <c:pt idx="1">
                  <c:v>64.060319317413459</c:v>
                </c:pt>
                <c:pt idx="2">
                  <c:v>51.192019641782665</c:v>
                </c:pt>
                <c:pt idx="3">
                  <c:v>52.815073453235215</c:v>
                </c:pt>
                <c:pt idx="4">
                  <c:v>49.871519276300859</c:v>
                </c:pt>
                <c:pt idx="5">
                  <c:v>51.322324772326098</c:v>
                </c:pt>
              </c:numCache>
            </c:numRef>
          </c:val>
        </c:ser>
        <c:shape val="pyramid"/>
        <c:axId val="105010688"/>
        <c:axId val="105016320"/>
        <c:axId val="0"/>
      </c:bar3DChart>
      <c:catAx>
        <c:axId val="10501068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105016320"/>
        <c:crosses val="autoZero"/>
        <c:auto val="1"/>
        <c:lblAlgn val="ctr"/>
        <c:lblOffset val="100"/>
      </c:catAx>
      <c:valAx>
        <c:axId val="10501632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en-US" sz="1200" dirty="0" err="1"/>
                  <a:t>średnioroczne</a:t>
                </a:r>
                <a:r>
                  <a:rPr lang="en-US" sz="1200" dirty="0"/>
                  <a:t> PM10 [µg/m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293272499451E-2"/>
              <c:y val="5.1440251900434983E-2"/>
            </c:manualLayout>
          </c:layout>
        </c:title>
        <c:numFmt formatCode="#,##0" sourceLinked="0"/>
        <c:tickLblPos val="nextTo"/>
        <c:crossAx val="1050106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88841892055074556"/>
          <c:w val="0.70701901923610777"/>
          <c:h val="8.3781848269461556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view3D>
      <c:rAngAx val="1"/>
    </c:view3D>
    <c:plotArea>
      <c:layout/>
      <c:bar3DChart>
        <c:barDir val="col"/>
        <c:grouping val="clustered"/>
        <c:ser>
          <c:idx val="1"/>
          <c:order val="0"/>
          <c:tx>
            <c:strRef>
              <c:f>stężenia!$J$3</c:f>
              <c:strCache>
                <c:ptCount val="1"/>
                <c:pt idx="0">
                  <c:v>PM10 36-te stężenie 24h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stężenia!$C$36:$C$41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stężenia!$J$36:$J$41</c:f>
              <c:numCache>
                <c:formatCode>#,##0.0</c:formatCode>
                <c:ptCount val="6"/>
                <c:pt idx="0">
                  <c:v>138.6942072185503</c:v>
                </c:pt>
                <c:pt idx="1">
                  <c:v>123.44100000000007</c:v>
                </c:pt>
                <c:pt idx="2">
                  <c:v>95.527999999999992</c:v>
                </c:pt>
                <c:pt idx="3">
                  <c:v>100.48</c:v>
                </c:pt>
                <c:pt idx="4">
                  <c:v>92.992000000000004</c:v>
                </c:pt>
                <c:pt idx="5">
                  <c:v>95.724000000000004</c:v>
                </c:pt>
              </c:numCache>
            </c:numRef>
          </c:val>
        </c:ser>
        <c:shape val="pyramid"/>
        <c:axId val="109368064"/>
        <c:axId val="109369984"/>
        <c:axId val="0"/>
      </c:bar3DChart>
      <c:catAx>
        <c:axId val="10936806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109369984"/>
        <c:crosses val="autoZero"/>
        <c:auto val="1"/>
        <c:lblAlgn val="ctr"/>
        <c:lblOffset val="100"/>
      </c:catAx>
      <c:valAx>
        <c:axId val="10936998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pl-PL" sz="1200" dirty="0"/>
                  <a:t>36-te </a:t>
                </a: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pl-PL" sz="1200" dirty="0"/>
                  <a:t>dobowe</a:t>
                </a:r>
                <a:r>
                  <a:rPr lang="en-US" sz="1200" dirty="0"/>
                  <a:t>PM10 [µg/m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2291758655496015E-2"/>
              <c:y val="0.1178025358293523"/>
            </c:manualLayout>
          </c:layout>
        </c:title>
        <c:numFmt formatCode="#,##0" sourceLinked="0"/>
        <c:tickLblPos val="nextTo"/>
        <c:crossAx val="1093680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84873590434396173"/>
          <c:w val="0.70701901923610799"/>
          <c:h val="0.12346510109987778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 sz="1400"/>
            </a:pPr>
            <a:r>
              <a:rPr lang="pl-PL" sz="1400" dirty="0"/>
              <a:t>max stężenia w strefie </a:t>
            </a:r>
            <a:r>
              <a:rPr lang="pl-PL" sz="1400" dirty="0" smtClean="0"/>
              <a:t>aglomeracja rybnicko-jastrzębska</a:t>
            </a:r>
            <a:endParaRPr lang="pl-PL" sz="1400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PM10 (A)</c:v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stężenia!$C$11:$C$16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stężenia!$D$11:$D$16</c:f>
              <c:numCache>
                <c:formatCode>#,##0.0</c:formatCode>
                <c:ptCount val="6"/>
                <c:pt idx="0">
                  <c:v>38.074689999999997</c:v>
                </c:pt>
                <c:pt idx="1">
                  <c:v>29.23086615822498</c:v>
                </c:pt>
                <c:pt idx="2">
                  <c:v>3.2198586198872738</c:v>
                </c:pt>
                <c:pt idx="3">
                  <c:v>15.683943171903731</c:v>
                </c:pt>
                <c:pt idx="4">
                  <c:v>0.8227243428629426</c:v>
                </c:pt>
                <c:pt idx="5">
                  <c:v>3.5098445923139532</c:v>
                </c:pt>
              </c:numCache>
            </c:numRef>
          </c:val>
        </c:ser>
        <c:ser>
          <c:idx val="1"/>
          <c:order val="1"/>
          <c:tx>
            <c:strRef>
              <c:f>stężenia!$I$3</c:f>
              <c:strCache>
                <c:ptCount val="1"/>
                <c:pt idx="0">
                  <c:v>PM10 średnioroczne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stężenia!$C$11:$C$16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stężenia!$I$11:$I$16</c:f>
              <c:numCache>
                <c:formatCode>#,##0.0</c:formatCode>
                <c:ptCount val="6"/>
                <c:pt idx="0">
                  <c:v>56.060409477599997</c:v>
                </c:pt>
                <c:pt idx="1">
                  <c:v>47.216585635824998</c:v>
                </c:pt>
                <c:pt idx="2">
                  <c:v>29.495609278204039</c:v>
                </c:pt>
                <c:pt idx="3">
                  <c:v>35.577507429176642</c:v>
                </c:pt>
                <c:pt idx="4">
                  <c:v>29.087533961430449</c:v>
                </c:pt>
                <c:pt idx="5">
                  <c:v>29.553624351774687</c:v>
                </c:pt>
              </c:numCache>
            </c:numRef>
          </c:val>
        </c:ser>
        <c:shape val="pyramid"/>
        <c:axId val="115968640"/>
        <c:axId val="116463104"/>
        <c:axId val="0"/>
      </c:bar3DChart>
      <c:catAx>
        <c:axId val="115968640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116463104"/>
        <c:crosses val="autoZero"/>
        <c:auto val="1"/>
        <c:lblAlgn val="ctr"/>
        <c:lblOffset val="100"/>
      </c:catAx>
      <c:valAx>
        <c:axId val="11646310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en-US" sz="1200" dirty="0" err="1"/>
                  <a:t>średnioroczne</a:t>
                </a:r>
                <a:r>
                  <a:rPr lang="en-US" sz="1200" dirty="0"/>
                  <a:t> PM10 [µg/m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293272499451E-2"/>
              <c:y val="5.1440251900434983E-2"/>
            </c:manualLayout>
          </c:layout>
        </c:title>
        <c:numFmt formatCode="#,##0" sourceLinked="0"/>
        <c:tickLblPos val="nextTo"/>
        <c:crossAx val="1159686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88841892055074556"/>
          <c:w val="0.70701901923610799"/>
          <c:h val="8.3781848269461612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 sz="1400"/>
            </a:pPr>
            <a:r>
              <a:rPr lang="pl-PL" sz="1400" dirty="0"/>
              <a:t>max stężenia w strefie </a:t>
            </a:r>
            <a:r>
              <a:rPr lang="pl-PL" sz="1400" dirty="0" smtClean="0"/>
              <a:t>miasto Bielsko-Biała</a:t>
            </a:r>
            <a:endParaRPr lang="pl-PL" sz="1400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PM10 (A)</c:v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stężenia!$C$17:$C$22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stężenia!$D$17:$D$22</c:f>
              <c:numCache>
                <c:formatCode>#,##0.0</c:formatCode>
                <c:ptCount val="6"/>
                <c:pt idx="0">
                  <c:v>21.03504689999998</c:v>
                </c:pt>
                <c:pt idx="1">
                  <c:v>16.605535168467568</c:v>
                </c:pt>
                <c:pt idx="2">
                  <c:v>1.8527787328528929</c:v>
                </c:pt>
                <c:pt idx="3">
                  <c:v>4.62351306457394</c:v>
                </c:pt>
                <c:pt idx="4">
                  <c:v>0.41183704782179326</c:v>
                </c:pt>
                <c:pt idx="5">
                  <c:v>2.0152693998464803</c:v>
                </c:pt>
              </c:numCache>
            </c:numRef>
          </c:val>
        </c:ser>
        <c:ser>
          <c:idx val="1"/>
          <c:order val="1"/>
          <c:tx>
            <c:strRef>
              <c:f>stężenia!$I$3</c:f>
              <c:strCache>
                <c:ptCount val="1"/>
                <c:pt idx="0">
                  <c:v>PM10 średnioroczne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stężenia!$C$17:$C$22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stężenia!$I$17:$I$22</c:f>
              <c:numCache>
                <c:formatCode>#,##0.0</c:formatCode>
                <c:ptCount val="6"/>
                <c:pt idx="0">
                  <c:v>42.355553528899989</c:v>
                </c:pt>
                <c:pt idx="1">
                  <c:v>38.595061831384676</c:v>
                </c:pt>
                <c:pt idx="2">
                  <c:v>29.404339092291128</c:v>
                </c:pt>
                <c:pt idx="3">
                  <c:v>30.986827961478014</c:v>
                </c:pt>
                <c:pt idx="4">
                  <c:v>28.780671829536288</c:v>
                </c:pt>
                <c:pt idx="5">
                  <c:v>29.473169715511826</c:v>
                </c:pt>
              </c:numCache>
            </c:numRef>
          </c:val>
        </c:ser>
        <c:shape val="pyramid"/>
        <c:axId val="44794240"/>
        <c:axId val="44795776"/>
        <c:axId val="0"/>
      </c:bar3DChart>
      <c:catAx>
        <c:axId val="44794240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4795776"/>
        <c:crosses val="autoZero"/>
        <c:auto val="1"/>
        <c:lblAlgn val="ctr"/>
        <c:lblOffset val="100"/>
      </c:catAx>
      <c:valAx>
        <c:axId val="4479577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en-US" sz="1200" dirty="0" err="1"/>
                  <a:t>średnioroczne</a:t>
                </a:r>
                <a:r>
                  <a:rPr lang="en-US" sz="1200" dirty="0"/>
                  <a:t> PM10 [µg/m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293272499451E-2"/>
              <c:y val="5.1440251900434983E-2"/>
            </c:manualLayout>
          </c:layout>
        </c:title>
        <c:numFmt formatCode="#,##0" sourceLinked="0"/>
        <c:tickLblPos val="nextTo"/>
        <c:crossAx val="447942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88841892055074556"/>
          <c:w val="0.70701901923610821"/>
          <c:h val="8.3781848269461681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 sz="1400"/>
            </a:pPr>
            <a:r>
              <a:rPr lang="pl-PL" sz="1400" dirty="0"/>
              <a:t>max stężenia w strefie </a:t>
            </a:r>
            <a:r>
              <a:rPr lang="pl-PL" sz="1400" dirty="0" smtClean="0"/>
              <a:t>miasto Częstochowa</a:t>
            </a:r>
            <a:endParaRPr lang="pl-PL" sz="1400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PM10 (A)</c:v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stężenia!$C$23:$C$28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stężenia!$D$23:$D$28</c:f>
              <c:numCache>
                <c:formatCode>#,##0.0</c:formatCode>
                <c:ptCount val="6"/>
                <c:pt idx="0">
                  <c:v>27.230620000000002</c:v>
                </c:pt>
                <c:pt idx="1">
                  <c:v>21.654862215058504</c:v>
                </c:pt>
                <c:pt idx="2">
                  <c:v>2.3879853627589052</c:v>
                </c:pt>
                <c:pt idx="3">
                  <c:v>7.0798287727610738</c:v>
                </c:pt>
                <c:pt idx="4">
                  <c:v>0.27905108152275898</c:v>
                </c:pt>
                <c:pt idx="5">
                  <c:v>2.5999405847113186</c:v>
                </c:pt>
              </c:numCache>
            </c:numRef>
          </c:val>
        </c:ser>
        <c:ser>
          <c:idx val="1"/>
          <c:order val="1"/>
          <c:tx>
            <c:strRef>
              <c:f>stężenia!$I$3</c:f>
              <c:strCache>
                <c:ptCount val="1"/>
                <c:pt idx="0">
                  <c:v>PM10 średnioroczne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stężenia!$C$23:$C$28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stężenia!$I$23:$I$28</c:f>
              <c:numCache>
                <c:formatCode>#,##0.0</c:formatCode>
                <c:ptCount val="6"/>
                <c:pt idx="0">
                  <c:v>45.956163989299995</c:v>
                </c:pt>
                <c:pt idx="1">
                  <c:v>40.608524334625876</c:v>
                </c:pt>
                <c:pt idx="2">
                  <c:v>24.276627618222822</c:v>
                </c:pt>
                <c:pt idx="3">
                  <c:v>27.146104131760318</c:v>
                </c:pt>
                <c:pt idx="4">
                  <c:v>23.50064564474965</c:v>
                </c:pt>
                <c:pt idx="5">
                  <c:v>24.363701073719859</c:v>
                </c:pt>
              </c:numCache>
            </c:numRef>
          </c:val>
        </c:ser>
        <c:shape val="pyramid"/>
        <c:axId val="44819584"/>
        <c:axId val="44821120"/>
        <c:axId val="0"/>
      </c:bar3DChart>
      <c:catAx>
        <c:axId val="4481958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4821120"/>
        <c:crosses val="autoZero"/>
        <c:auto val="1"/>
        <c:lblAlgn val="ctr"/>
        <c:lblOffset val="100"/>
      </c:catAx>
      <c:valAx>
        <c:axId val="4482112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en-US" sz="1200" dirty="0" err="1"/>
                  <a:t>średnioroczne</a:t>
                </a:r>
                <a:r>
                  <a:rPr lang="en-US" sz="1200" dirty="0"/>
                  <a:t> PM10 [µg/m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293272499451E-2"/>
              <c:y val="5.1440251900434983E-2"/>
            </c:manualLayout>
          </c:layout>
        </c:title>
        <c:numFmt formatCode="#,##0" sourceLinked="0"/>
        <c:tickLblPos val="nextTo"/>
        <c:crossAx val="448195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88841892055074556"/>
          <c:w val="0.70701901923610844"/>
          <c:h val="8.3781848269461737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sz="1400"/>
            </a:pPr>
            <a:r>
              <a:rPr lang="pl-PL" sz="1400" dirty="0"/>
              <a:t>max stężenia w strefie </a:t>
            </a:r>
            <a:r>
              <a:rPr lang="pl-PL" sz="1400" dirty="0" smtClean="0"/>
              <a:t>śląskiej</a:t>
            </a:r>
            <a:endParaRPr lang="pl-PL" sz="1400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PM10 (A)</c:v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stężenia!$C$29:$C$34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stężenia!$D$29:$D$34</c:f>
              <c:numCache>
                <c:formatCode>#,##0.0</c:formatCode>
                <c:ptCount val="6"/>
                <c:pt idx="0">
                  <c:v>39.357303999999999</c:v>
                </c:pt>
                <c:pt idx="1">
                  <c:v>31.078100302887563</c:v>
                </c:pt>
                <c:pt idx="2">
                  <c:v>3.4592616046511604</c:v>
                </c:pt>
                <c:pt idx="3">
                  <c:v>16.914625674050125</c:v>
                </c:pt>
                <c:pt idx="4">
                  <c:v>1.5952458026032081</c:v>
                </c:pt>
                <c:pt idx="5">
                  <c:v>3.7785305205271205</c:v>
                </c:pt>
              </c:numCache>
            </c:numRef>
          </c:val>
        </c:ser>
        <c:ser>
          <c:idx val="1"/>
          <c:order val="1"/>
          <c:tx>
            <c:strRef>
              <c:f>stężenia!$I$3</c:f>
              <c:strCache>
                <c:ptCount val="1"/>
                <c:pt idx="0">
                  <c:v>PM10 średnioroczne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stężenia!$C$29:$C$34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stężenia!$I$29:$I$34</c:f>
              <c:numCache>
                <c:formatCode>#,##0.0</c:formatCode>
                <c:ptCount val="6"/>
                <c:pt idx="0">
                  <c:v>58.467411191000004</c:v>
                </c:pt>
                <c:pt idx="1">
                  <c:v>50.188207493887518</c:v>
                </c:pt>
                <c:pt idx="2">
                  <c:v>35.081261848280775</c:v>
                </c:pt>
                <c:pt idx="3">
                  <c:v>40.218804133644895</c:v>
                </c:pt>
                <c:pt idx="4">
                  <c:v>34.460829805006654</c:v>
                </c:pt>
                <c:pt idx="5">
                  <c:v>35.186492064015304</c:v>
                </c:pt>
              </c:numCache>
            </c:numRef>
          </c:val>
        </c:ser>
        <c:shape val="pyramid"/>
        <c:axId val="44840448"/>
        <c:axId val="44841984"/>
        <c:axId val="0"/>
      </c:bar3DChart>
      <c:catAx>
        <c:axId val="4484044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4841984"/>
        <c:crosses val="autoZero"/>
        <c:auto val="1"/>
        <c:lblAlgn val="ctr"/>
        <c:lblOffset val="100"/>
      </c:catAx>
      <c:valAx>
        <c:axId val="4484198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en-US" sz="1200" dirty="0" err="1"/>
                  <a:t>średnioroczne</a:t>
                </a:r>
                <a:r>
                  <a:rPr lang="en-US" sz="1200" dirty="0"/>
                  <a:t> PM10 [µg/m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293272499451E-2"/>
              <c:y val="5.1440251900434983E-2"/>
            </c:manualLayout>
          </c:layout>
        </c:title>
        <c:numFmt formatCode="#,##0" sourceLinked="0"/>
        <c:tickLblPos val="nextTo"/>
        <c:crossAx val="448404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88841892055074556"/>
          <c:w val="0.70701901923610866"/>
          <c:h val="8.3781848269461778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sz="1400"/>
            </a:pPr>
            <a:r>
              <a:rPr lang="pl-PL" sz="1400" dirty="0"/>
              <a:t>max 36-te stężenie 24h PM10 w strefie </a:t>
            </a:r>
            <a:r>
              <a:rPr lang="pl-PL" sz="1400" dirty="0" smtClean="0"/>
              <a:t>aglomeracja rybnicko-jastrzębska</a:t>
            </a:r>
            <a:endParaRPr lang="pl-PL" sz="1400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1"/>
          <c:order val="0"/>
          <c:tx>
            <c:strRef>
              <c:f>stężenia!$J$3</c:f>
              <c:strCache>
                <c:ptCount val="1"/>
                <c:pt idx="0">
                  <c:v>PM10 36-te stężenie 24h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stężenia!$C$11:$C$16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stężenia!$J$11:$J$16</c:f>
              <c:numCache>
                <c:formatCode>#,##0.0</c:formatCode>
                <c:ptCount val="6"/>
                <c:pt idx="0">
                  <c:v>121.24000000000002</c:v>
                </c:pt>
                <c:pt idx="1">
                  <c:v>99.955000000000013</c:v>
                </c:pt>
                <c:pt idx="2">
                  <c:v>53.478000000000002</c:v>
                </c:pt>
                <c:pt idx="3">
                  <c:v>69.863</c:v>
                </c:pt>
                <c:pt idx="4">
                  <c:v>52.569000000000003</c:v>
                </c:pt>
                <c:pt idx="5">
                  <c:v>53.598000000000013</c:v>
                </c:pt>
              </c:numCache>
            </c:numRef>
          </c:val>
        </c:ser>
        <c:shape val="pyramid"/>
        <c:axId val="44859776"/>
        <c:axId val="44861312"/>
        <c:axId val="0"/>
      </c:bar3DChart>
      <c:catAx>
        <c:axId val="44859776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4861312"/>
        <c:crosses val="autoZero"/>
        <c:auto val="1"/>
        <c:lblAlgn val="ctr"/>
        <c:lblOffset val="100"/>
      </c:catAx>
      <c:valAx>
        <c:axId val="4486131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pl-PL" sz="1200" dirty="0"/>
                  <a:t>36-te </a:t>
                </a: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pl-PL" sz="1200" dirty="0"/>
                  <a:t>dobowe</a:t>
                </a:r>
                <a:r>
                  <a:rPr lang="en-US" sz="1200" dirty="0"/>
                  <a:t>PM10 [µg/m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293272499451E-2"/>
              <c:y val="5.1440251900434983E-2"/>
            </c:manualLayout>
          </c:layout>
        </c:title>
        <c:numFmt formatCode="#,##0" sourceLinked="0"/>
        <c:tickLblPos val="nextTo"/>
        <c:crossAx val="44859776"/>
        <c:crosses val="autoZero"/>
        <c:crossBetween val="between"/>
      </c:valAx>
    </c:plotArea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sz="1400"/>
            </a:pPr>
            <a:r>
              <a:rPr lang="pl-PL" sz="1400" dirty="0"/>
              <a:t>max 36-te stężenie 24h PM10 w strefie </a:t>
            </a:r>
            <a:r>
              <a:rPr lang="pl-PL" sz="1400" dirty="0" smtClean="0"/>
              <a:t>miasto Bielsko-Biała</a:t>
            </a:r>
            <a:endParaRPr lang="pl-PL" sz="1400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1"/>
          <c:order val="0"/>
          <c:tx>
            <c:strRef>
              <c:f>stężenia!$J$3</c:f>
              <c:strCache>
                <c:ptCount val="1"/>
                <c:pt idx="0">
                  <c:v>PM10 36-te stężenie 24h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4"/>
              <c:spPr/>
              <c:txPr>
                <a:bodyPr/>
                <a:lstStyle/>
                <a:p>
                  <a:pPr>
                    <a:defRPr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stężenia!$C$17:$C$22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stężenia!$J$17:$J$22</c:f>
              <c:numCache>
                <c:formatCode>#,##0.0</c:formatCode>
                <c:ptCount val="6"/>
                <c:pt idx="0">
                  <c:v>78.197999999999993</c:v>
                </c:pt>
                <c:pt idx="1">
                  <c:v>69.396000000000001</c:v>
                </c:pt>
                <c:pt idx="2">
                  <c:v>51.475000000000001</c:v>
                </c:pt>
                <c:pt idx="3">
                  <c:v>54.607000000000006</c:v>
                </c:pt>
                <c:pt idx="4">
                  <c:v>49.602000000000011</c:v>
                </c:pt>
                <c:pt idx="5">
                  <c:v>51.565000000000012</c:v>
                </c:pt>
              </c:numCache>
            </c:numRef>
          </c:val>
        </c:ser>
        <c:shape val="pyramid"/>
        <c:axId val="44870272"/>
        <c:axId val="44880256"/>
        <c:axId val="0"/>
      </c:bar3DChart>
      <c:catAx>
        <c:axId val="4487027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4880256"/>
        <c:crosses val="autoZero"/>
        <c:auto val="1"/>
        <c:lblAlgn val="ctr"/>
        <c:lblOffset val="100"/>
      </c:catAx>
      <c:valAx>
        <c:axId val="4488025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pl-PL" sz="1200" dirty="0"/>
                  <a:t>36-te </a:t>
                </a: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pl-PL" sz="1200" dirty="0"/>
                  <a:t>dobowe</a:t>
                </a:r>
                <a:r>
                  <a:rPr lang="en-US" sz="1200" dirty="0"/>
                  <a:t>PM10 [µg/m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293272499451E-2"/>
              <c:y val="5.1440251900434983E-2"/>
            </c:manualLayout>
          </c:layout>
        </c:title>
        <c:numFmt formatCode="#,##0" sourceLinked="0"/>
        <c:tickLblPos val="nextTo"/>
        <c:crossAx val="44870272"/>
        <c:crosses val="autoZero"/>
        <c:crossBetween val="between"/>
      </c:valAx>
    </c:plotArea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sz="1400"/>
            </a:pPr>
            <a:r>
              <a:rPr lang="pl-PL" sz="1400" dirty="0"/>
              <a:t>max 36-te stężenie 24h PM10 w strefie </a:t>
            </a:r>
            <a:r>
              <a:rPr lang="pl-PL" sz="1400" dirty="0" smtClean="0"/>
              <a:t>miasto Częstochowa</a:t>
            </a:r>
            <a:endParaRPr lang="pl-PL" sz="1400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1"/>
          <c:order val="0"/>
          <c:tx>
            <c:strRef>
              <c:f>stężenia!$J$3</c:f>
              <c:strCache>
                <c:ptCount val="1"/>
                <c:pt idx="0">
                  <c:v>PM10 36-te stężenie 24h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stężenia!$C$23:$C$28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stężenia!$J$23:$J$28</c:f>
              <c:numCache>
                <c:formatCode>#,##0.0</c:formatCode>
                <c:ptCount val="6"/>
                <c:pt idx="0">
                  <c:v>96.327999999999989</c:v>
                </c:pt>
                <c:pt idx="1">
                  <c:v>85.06</c:v>
                </c:pt>
                <c:pt idx="2">
                  <c:v>44.134</c:v>
                </c:pt>
                <c:pt idx="3">
                  <c:v>51.703000000000003</c:v>
                </c:pt>
                <c:pt idx="4">
                  <c:v>41.683</c:v>
                </c:pt>
                <c:pt idx="5">
                  <c:v>44.247</c:v>
                </c:pt>
              </c:numCache>
            </c:numRef>
          </c:val>
        </c:ser>
        <c:shape val="pyramid"/>
        <c:axId val="44890368"/>
        <c:axId val="44900352"/>
        <c:axId val="0"/>
      </c:bar3DChart>
      <c:catAx>
        <c:axId val="4489036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4900352"/>
        <c:crosses val="autoZero"/>
        <c:auto val="1"/>
        <c:lblAlgn val="ctr"/>
        <c:lblOffset val="100"/>
      </c:catAx>
      <c:valAx>
        <c:axId val="4490035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pl-PL" sz="1200" dirty="0"/>
                  <a:t>36-te </a:t>
                </a: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pl-PL" sz="1200" dirty="0"/>
                  <a:t>dobowe</a:t>
                </a:r>
                <a:r>
                  <a:rPr lang="en-US" sz="1200" dirty="0"/>
                  <a:t>PM10 [µg/m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8194752403794545E-2"/>
              <c:y val="0.14873756102970978"/>
            </c:manualLayout>
          </c:layout>
        </c:title>
        <c:numFmt formatCode="#,##0" sourceLinked="0"/>
        <c:tickLblPos val="nextTo"/>
        <c:crossAx val="44890368"/>
        <c:crosses val="autoZero"/>
        <c:crossBetween val="between"/>
      </c:valAx>
    </c:plotArea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wskaźniki emisji dla </a:t>
            </a:r>
            <a:r>
              <a:rPr lang="pl-PL"/>
              <a:t>drewna</a:t>
            </a:r>
            <a:endParaRPr lang="en-US"/>
          </a:p>
        </c:rich>
      </c:tx>
      <c:layout>
        <c:manualLayout>
          <c:xMode val="edge"/>
          <c:yMode val="edge"/>
          <c:x val="0.35292425491472024"/>
          <c:y val="0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11489267854810872"/>
          <c:y val="0.12557153504654875"/>
          <c:w val="0.8680799005526002"/>
          <c:h val="0.70181092655713084"/>
        </c:manualLayout>
      </c:layout>
      <c:bar3DChart>
        <c:barDir val="col"/>
        <c:grouping val="clustered"/>
        <c:ser>
          <c:idx val="0"/>
          <c:order val="0"/>
          <c:tx>
            <c:strRef>
              <c:f>wskaźniki!$H$3</c:f>
              <c:strCache>
                <c:ptCount val="1"/>
                <c:pt idx="0">
                  <c:v>PM10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dLbls>
            <c:dLbl>
              <c:idx val="0"/>
              <c:layout>
                <c:manualLayout>
                  <c:x val="-1.4820948932844995E-3"/>
                  <c:y val="-2.5886131189282246E-2"/>
                </c:manualLayout>
              </c:layout>
              <c:showVal val="1"/>
            </c:dLbl>
            <c:dLbl>
              <c:idx val="1"/>
              <c:layout>
                <c:manualLayout>
                  <c:x val="-5.4342851647172222E-17"/>
                  <c:y val="-3.1063357427138696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1.553167871356935E-2"/>
                </c:manualLayout>
              </c:layout>
              <c:showVal val="1"/>
            </c:dLbl>
            <c:dLbl>
              <c:idx val="3"/>
              <c:numFmt formatCode="#,##0.0" sourceLinked="0"/>
              <c:spPr/>
              <c:txPr>
                <a:bodyPr/>
                <a:lstStyle/>
                <a:p>
                  <a:pPr>
                    <a:defRPr sz="1600" b="1"/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wskaźniki!$B$56:$B$60</c:f>
              <c:strCache>
                <c:ptCount val="4"/>
                <c:pt idx="0">
                  <c:v>stare kotły</c:v>
                </c:pt>
                <c:pt idx="1">
                  <c:v>nowe kotły</c:v>
                </c:pt>
                <c:pt idx="2">
                  <c:v>klasa 4</c:v>
                </c:pt>
                <c:pt idx="3">
                  <c:v>klasa 5</c:v>
                </c:pt>
              </c:strCache>
            </c:strRef>
          </c:cat>
          <c:val>
            <c:numRef>
              <c:f>wskaźniki!$H$56:$H$60</c:f>
              <c:numCache>
                <c:formatCode>General</c:formatCode>
                <c:ptCount val="4"/>
                <c:pt idx="0">
                  <c:v>760</c:v>
                </c:pt>
                <c:pt idx="1">
                  <c:v>42</c:v>
                </c:pt>
                <c:pt idx="2">
                  <c:v>26.64</c:v>
                </c:pt>
                <c:pt idx="3">
                  <c:v>18</c:v>
                </c:pt>
              </c:numCache>
            </c:numRef>
          </c:val>
        </c:ser>
        <c:ser>
          <c:idx val="1"/>
          <c:order val="1"/>
          <c:tx>
            <c:strRef>
              <c:f>wskaźniki!$I$3</c:f>
              <c:strCache>
                <c:ptCount val="1"/>
                <c:pt idx="0">
                  <c:v>PM2,5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1.3338854039560501E-2"/>
                  <c:y val="-1.03544524757129E-2"/>
                </c:manualLayout>
              </c:layout>
              <c:showVal val="1"/>
            </c:dLbl>
            <c:dLbl>
              <c:idx val="1"/>
              <c:layout>
                <c:manualLayout>
                  <c:x val="8.892569359707057E-3"/>
                  <c:y val="-1.553167871356935E-2"/>
                </c:manualLayout>
              </c:layout>
              <c:showVal val="1"/>
            </c:dLbl>
            <c:dLbl>
              <c:idx val="2"/>
              <c:layout>
                <c:manualLayout>
                  <c:x val="3.2606087652258996E-2"/>
                  <c:y val="-1.553167871356935E-2"/>
                </c:manualLayout>
              </c:layout>
              <c:showVal val="1"/>
            </c:dLbl>
            <c:dLbl>
              <c:idx val="3"/>
              <c:layout>
                <c:manualLayout>
                  <c:x val="2.2231423399267494E-2"/>
                  <c:y val="-5.1772262378564455E-3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600" b="1"/>
                  </a:pPr>
                  <a:endParaRPr lang="pl-PL"/>
                </a:p>
              </c:txPr>
              <c:showVal val="1"/>
            </c:dLbl>
            <c:dLbl>
              <c:idx val="4"/>
              <c:layout>
                <c:manualLayout>
                  <c:x val="1.1856759146276019E-2"/>
                  <c:y val="-1.5531678713569367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wskaźniki!$B$56:$B$60</c:f>
              <c:strCache>
                <c:ptCount val="4"/>
                <c:pt idx="0">
                  <c:v>stare kotły</c:v>
                </c:pt>
                <c:pt idx="1">
                  <c:v>nowe kotły</c:v>
                </c:pt>
                <c:pt idx="2">
                  <c:v>klasa 4</c:v>
                </c:pt>
                <c:pt idx="3">
                  <c:v>klasa 5</c:v>
                </c:pt>
              </c:strCache>
            </c:strRef>
          </c:cat>
          <c:val>
            <c:numRef>
              <c:f>wskaźniki!$I$56:$I$60</c:f>
              <c:numCache>
                <c:formatCode>General</c:formatCode>
                <c:ptCount val="4"/>
                <c:pt idx="0">
                  <c:v>740</c:v>
                </c:pt>
                <c:pt idx="1">
                  <c:v>28</c:v>
                </c:pt>
                <c:pt idx="2">
                  <c:v>26.244999999999994</c:v>
                </c:pt>
                <c:pt idx="3">
                  <c:v>13.8</c:v>
                </c:pt>
              </c:numCache>
            </c:numRef>
          </c:val>
        </c:ser>
        <c:shape val="box"/>
        <c:axId val="49627136"/>
        <c:axId val="49630592"/>
        <c:axId val="0"/>
      </c:bar3DChart>
      <c:catAx>
        <c:axId val="49627136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9630592"/>
        <c:crosses val="autoZero"/>
        <c:auto val="1"/>
        <c:lblAlgn val="ctr"/>
        <c:lblOffset val="100"/>
      </c:catAx>
      <c:valAx>
        <c:axId val="4963059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wskaźniki emisji [g/GJ]</a:t>
                </a:r>
              </a:p>
            </c:rich>
          </c:tx>
          <c:layout>
            <c:manualLayout>
              <c:xMode val="edge"/>
              <c:yMode val="edge"/>
              <c:x val="4.1013066708741094E-2"/>
              <c:y val="0.16640053549640851"/>
            </c:manualLayout>
          </c:layout>
        </c:title>
        <c:numFmt formatCode="General" sourceLinked="1"/>
        <c:tickLblPos val="nextTo"/>
        <c:crossAx val="49627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740419947506568"/>
          <c:y val="0.15212527311285354"/>
          <c:w val="0.2898180227471574"/>
          <c:h val="7.4899592606280083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sz="1400"/>
            </a:pPr>
            <a:r>
              <a:rPr lang="pl-PL" sz="1400" dirty="0"/>
              <a:t>max 36-te stężenie 24h PM10 w strefie </a:t>
            </a:r>
            <a:r>
              <a:rPr lang="pl-PL" sz="1400" dirty="0" smtClean="0"/>
              <a:t>śląskiej</a:t>
            </a:r>
            <a:endParaRPr lang="pl-PL" sz="1400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1"/>
          <c:order val="0"/>
          <c:tx>
            <c:strRef>
              <c:f>stężenia!$J$3</c:f>
              <c:strCache>
                <c:ptCount val="1"/>
                <c:pt idx="0">
                  <c:v>PM10 36-te stężenie 24h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stężenia!$C$29:$C$34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stężenia!$J$29:$J$34</c:f>
              <c:numCache>
                <c:formatCode>#,##0.0</c:formatCode>
                <c:ptCount val="6"/>
                <c:pt idx="0">
                  <c:v>126.21000000000002</c:v>
                </c:pt>
                <c:pt idx="1">
                  <c:v>106.17999999999998</c:v>
                </c:pt>
                <c:pt idx="2">
                  <c:v>59.864000000000004</c:v>
                </c:pt>
                <c:pt idx="3">
                  <c:v>73.022999999999982</c:v>
                </c:pt>
                <c:pt idx="4">
                  <c:v>59.480999999999995</c:v>
                </c:pt>
                <c:pt idx="5">
                  <c:v>59.893000000000001</c:v>
                </c:pt>
              </c:numCache>
            </c:numRef>
          </c:val>
        </c:ser>
        <c:shape val="pyramid"/>
        <c:axId val="44913024"/>
        <c:axId val="44914560"/>
        <c:axId val="0"/>
      </c:bar3DChart>
      <c:catAx>
        <c:axId val="4491302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4914560"/>
        <c:crosses val="autoZero"/>
        <c:auto val="1"/>
        <c:lblAlgn val="ctr"/>
        <c:lblOffset val="100"/>
      </c:catAx>
      <c:valAx>
        <c:axId val="449145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pl-PL" sz="1200" dirty="0"/>
                  <a:t>36-te </a:t>
                </a: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pl-PL" sz="1200" dirty="0"/>
                  <a:t>dobowe</a:t>
                </a:r>
                <a:r>
                  <a:rPr lang="en-US" sz="1200" dirty="0"/>
                  <a:t>PM10 [µg/m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328806770778E-2"/>
              <c:y val="0.14873756102970978"/>
            </c:manualLayout>
          </c:layout>
        </c:title>
        <c:numFmt formatCode="#,##0" sourceLinked="0"/>
        <c:tickLblPos val="nextTo"/>
        <c:crossAx val="44913024"/>
        <c:crosses val="autoZero"/>
        <c:crossBetween val="between"/>
      </c:valAx>
    </c:plotArea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view3D>
      <c:rAngAx val="1"/>
    </c:view3D>
    <c:plotArea>
      <c:layout>
        <c:manualLayout>
          <c:layoutTarget val="inner"/>
          <c:xMode val="edge"/>
          <c:yMode val="edge"/>
          <c:x val="9.4966550263184027E-2"/>
          <c:y val="3.4127358864888026E-2"/>
          <c:w val="0.88755541176105557"/>
          <c:h val="0.78346751154633565"/>
        </c:manualLayout>
      </c:layout>
      <c:bar3DChart>
        <c:barDir val="col"/>
        <c:grouping val="clustered"/>
        <c:ser>
          <c:idx val="0"/>
          <c:order val="0"/>
          <c:tx>
            <c:v>PM2,5 (A)</c:v>
          </c:tx>
          <c:spPr>
            <a:solidFill>
              <a:srgbClr val="FF9900"/>
            </a:solidFill>
          </c:spPr>
          <c:dLbls>
            <c:dLbl>
              <c:idx val="0"/>
              <c:spPr/>
              <c:txPr>
                <a:bodyPr/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stężenia!$C$36:$C$41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stężenia!$F$36:$F$41</c:f>
              <c:numCache>
                <c:formatCode>#,##0.0</c:formatCode>
                <c:ptCount val="6"/>
                <c:pt idx="0">
                  <c:v>34.547326999999996</c:v>
                </c:pt>
                <c:pt idx="1">
                  <c:v>27.230260319784175</c:v>
                </c:pt>
                <c:pt idx="2">
                  <c:v>3.0038411034312387</c:v>
                </c:pt>
                <c:pt idx="3">
                  <c:v>13.647597055752</c:v>
                </c:pt>
                <c:pt idx="4">
                  <c:v>1.262727553492256</c:v>
                </c:pt>
                <c:pt idx="5">
                  <c:v>3.5413865559825775</c:v>
                </c:pt>
              </c:numCache>
            </c:numRef>
          </c:val>
        </c:ser>
        <c:ser>
          <c:idx val="1"/>
          <c:order val="1"/>
          <c:tx>
            <c:strRef>
              <c:f>stężenia!$K$3</c:f>
              <c:strCache>
                <c:ptCount val="1"/>
                <c:pt idx="0">
                  <c:v>PM2,5 średnioroczne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2"/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</c:dLbl>
            <c:dLbl>
              <c:idx val="4"/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</c:dLbl>
            <c:dLbl>
              <c:idx val="5"/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stężenia!$C$36:$C$41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stężenia!$K$36:$K$41</c:f>
              <c:numCache>
                <c:formatCode>#,##0.0</c:formatCode>
                <c:ptCount val="6"/>
                <c:pt idx="0">
                  <c:v>48.52777737393</c:v>
                </c:pt>
                <c:pt idx="1">
                  <c:v>41.353420946176499</c:v>
                </c:pt>
                <c:pt idx="2">
                  <c:v>24.524783721483288</c:v>
                </c:pt>
                <c:pt idx="3">
                  <c:v>27.613010182325336</c:v>
                </c:pt>
                <c:pt idx="4">
                  <c:v>24.334070600059995</c:v>
                </c:pt>
                <c:pt idx="5">
                  <c:v>24.593066066238244</c:v>
                </c:pt>
              </c:numCache>
            </c:numRef>
          </c:val>
        </c:ser>
        <c:shape val="pyramid"/>
        <c:axId val="44942848"/>
        <c:axId val="44944384"/>
        <c:axId val="0"/>
      </c:bar3DChart>
      <c:catAx>
        <c:axId val="4494284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4944384"/>
        <c:crosses val="autoZero"/>
        <c:auto val="1"/>
        <c:lblAlgn val="ctr"/>
        <c:lblOffset val="100"/>
      </c:catAx>
      <c:valAx>
        <c:axId val="4494438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stężenie</a:t>
                </a:r>
                <a:r>
                  <a:rPr lang="en-US" dirty="0"/>
                  <a:t> </a:t>
                </a:r>
                <a:r>
                  <a:rPr lang="en-US" dirty="0" err="1"/>
                  <a:t>średnioroczne</a:t>
                </a:r>
                <a:r>
                  <a:rPr lang="en-US" dirty="0"/>
                  <a:t> PM</a:t>
                </a:r>
                <a:r>
                  <a:rPr lang="pl-PL" dirty="0"/>
                  <a:t>2,5</a:t>
                </a:r>
                <a:r>
                  <a:rPr lang="en-US" dirty="0"/>
                  <a:t> [µg/m</a:t>
                </a:r>
                <a:r>
                  <a:rPr lang="en-US" baseline="30000" dirty="0"/>
                  <a:t>3</a:t>
                </a:r>
                <a:r>
                  <a:rPr lang="en-US" dirty="0"/>
                  <a:t>]</a:t>
                </a:r>
              </a:p>
            </c:rich>
          </c:tx>
          <c:layout>
            <c:manualLayout>
              <c:xMode val="edge"/>
              <c:yMode val="edge"/>
              <c:x val="1.3306204215547632E-2"/>
              <c:y val="0.1743642541401125"/>
            </c:manualLayout>
          </c:layout>
        </c:title>
        <c:numFmt formatCode="#,##0" sourceLinked="0"/>
        <c:tickLblPos val="nextTo"/>
        <c:crossAx val="449428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91361455869982744"/>
          <c:w val="0.70701901923610799"/>
          <c:h val="5.8586149158030086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 sz="1400"/>
            </a:pPr>
            <a:r>
              <a:rPr lang="pl-PL" sz="1400" dirty="0"/>
              <a:t>max stężenia PM2,5 w strefie </a:t>
            </a:r>
            <a:r>
              <a:rPr lang="pl-PL" sz="1400" dirty="0" smtClean="0"/>
              <a:t>aglomeracja rybnicko-jastrzębska</a:t>
            </a:r>
            <a:endParaRPr lang="pl-PL" sz="1400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PM2,5 (A)</c:v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stężenia!$C$11:$C$16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stężenia!$F$11:$F$16</c:f>
              <c:numCache>
                <c:formatCode>#,##0.0</c:formatCode>
                <c:ptCount val="6"/>
                <c:pt idx="0">
                  <c:v>30.599547999999984</c:v>
                </c:pt>
                <c:pt idx="1">
                  <c:v>23.063864363028248</c:v>
                </c:pt>
                <c:pt idx="2">
                  <c:v>2.5260151878671797</c:v>
                </c:pt>
                <c:pt idx="3">
                  <c:v>12.368013090332115</c:v>
                </c:pt>
                <c:pt idx="4">
                  <c:v>0.6437164045117606</c:v>
                </c:pt>
                <c:pt idx="5">
                  <c:v>2.9882663599977084</c:v>
                </c:pt>
              </c:numCache>
            </c:numRef>
          </c:val>
        </c:ser>
        <c:ser>
          <c:idx val="1"/>
          <c:order val="1"/>
          <c:tx>
            <c:strRef>
              <c:f>stężenia!$K$3</c:f>
              <c:strCache>
                <c:ptCount val="1"/>
                <c:pt idx="0">
                  <c:v>PM2,5 średnioroczne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stężenia!$C$11:$C$16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stężenia!$K$11:$K$16</c:f>
              <c:numCache>
                <c:formatCode>#,##0.0</c:formatCode>
                <c:ptCount val="6"/>
                <c:pt idx="0">
                  <c:v>42.202062206450037</c:v>
                </c:pt>
                <c:pt idx="1">
                  <c:v>34.666378569478262</c:v>
                </c:pt>
                <c:pt idx="2">
                  <c:v>16.054219996366339</c:v>
                </c:pt>
                <c:pt idx="3">
                  <c:v>23.970527296782105</c:v>
                </c:pt>
                <c:pt idx="4">
                  <c:v>15.143250846573654</c:v>
                </c:pt>
                <c:pt idx="5">
                  <c:v>16.266819281765571</c:v>
                </c:pt>
              </c:numCache>
            </c:numRef>
          </c:val>
        </c:ser>
        <c:shape val="pyramid"/>
        <c:axId val="44968192"/>
        <c:axId val="44978176"/>
        <c:axId val="0"/>
      </c:bar3DChart>
      <c:catAx>
        <c:axId val="4496819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4978176"/>
        <c:crosses val="autoZero"/>
        <c:auto val="1"/>
        <c:lblAlgn val="ctr"/>
        <c:lblOffset val="100"/>
      </c:catAx>
      <c:valAx>
        <c:axId val="4497817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en-US" sz="1200" dirty="0" err="1"/>
                  <a:t>średnioroczne</a:t>
                </a:r>
                <a:r>
                  <a:rPr lang="en-US" sz="1200" dirty="0"/>
                  <a:t> PM</a:t>
                </a:r>
                <a:r>
                  <a:rPr lang="pl-PL" sz="1200" dirty="0"/>
                  <a:t>2,5</a:t>
                </a:r>
                <a:r>
                  <a:rPr lang="en-US" sz="1200" dirty="0"/>
                  <a:t> [µg/m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293272499451E-2"/>
              <c:y val="5.1440251900434983E-2"/>
            </c:manualLayout>
          </c:layout>
        </c:title>
        <c:numFmt formatCode="#,##0" sourceLinked="0"/>
        <c:tickLblPos val="nextTo"/>
        <c:crossAx val="449681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88841892055074556"/>
          <c:w val="0.70701901923610821"/>
          <c:h val="8.3781848269461681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 sz="1400"/>
            </a:pPr>
            <a:r>
              <a:rPr lang="pl-PL" sz="1400" dirty="0"/>
              <a:t>max stężenia PM2,5 w strefie </a:t>
            </a:r>
            <a:r>
              <a:rPr lang="pl-PL" sz="1400" dirty="0" smtClean="0"/>
              <a:t>miasto Bielsko-Biała</a:t>
            </a:r>
            <a:endParaRPr lang="pl-PL" sz="1400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PM2,5 (A)</c:v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stężenia!$C$17:$C$22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stężenia!$F$17:$F$22</c:f>
              <c:numCache>
                <c:formatCode>#,##0.0</c:formatCode>
                <c:ptCount val="6"/>
                <c:pt idx="0">
                  <c:v>16.589771199999987</c:v>
                </c:pt>
                <c:pt idx="1">
                  <c:v>12.945857174717624</c:v>
                </c:pt>
                <c:pt idx="2">
                  <c:v>1.4466904939990237</c:v>
                </c:pt>
                <c:pt idx="3">
                  <c:v>3.5855602480395392</c:v>
                </c:pt>
                <c:pt idx="4">
                  <c:v>0.32191009242999341</c:v>
                </c:pt>
                <c:pt idx="5">
                  <c:v>1.7039585398923665</c:v>
                </c:pt>
              </c:numCache>
            </c:numRef>
          </c:val>
        </c:ser>
        <c:ser>
          <c:idx val="1"/>
          <c:order val="1"/>
          <c:tx>
            <c:strRef>
              <c:f>stężenia!$K$3</c:f>
              <c:strCache>
                <c:ptCount val="1"/>
                <c:pt idx="0">
                  <c:v>PM2,5 średnioroczne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stężenia!$C$17:$C$22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stężenia!$K$17:$K$22</c:f>
              <c:numCache>
                <c:formatCode>#,##0.0</c:formatCode>
                <c:ptCount val="6"/>
                <c:pt idx="0">
                  <c:v>28.679939579040003</c:v>
                </c:pt>
                <c:pt idx="1">
                  <c:v>25.036025553757632</c:v>
                </c:pt>
                <c:pt idx="2">
                  <c:v>16.24452703736468</c:v>
                </c:pt>
                <c:pt idx="3">
                  <c:v>17.48270841936213</c:v>
                </c:pt>
                <c:pt idx="4">
                  <c:v>15.76233749624315</c:v>
                </c:pt>
                <c:pt idx="5">
                  <c:v>16.353619078873553</c:v>
                </c:pt>
              </c:numCache>
            </c:numRef>
          </c:val>
        </c:ser>
        <c:shape val="pyramid"/>
        <c:axId val="44992768"/>
        <c:axId val="45006848"/>
        <c:axId val="0"/>
      </c:bar3DChart>
      <c:catAx>
        <c:axId val="4499276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5006848"/>
        <c:crosses val="autoZero"/>
        <c:auto val="1"/>
        <c:lblAlgn val="ctr"/>
        <c:lblOffset val="100"/>
      </c:catAx>
      <c:valAx>
        <c:axId val="4500684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en-US" sz="1200" dirty="0" err="1"/>
                  <a:t>średnioroczne</a:t>
                </a:r>
                <a:r>
                  <a:rPr lang="en-US" sz="1200" dirty="0"/>
                  <a:t> PM</a:t>
                </a:r>
                <a:r>
                  <a:rPr lang="pl-PL" sz="1200" dirty="0"/>
                  <a:t>2,5</a:t>
                </a:r>
                <a:r>
                  <a:rPr lang="en-US" sz="1200" dirty="0"/>
                  <a:t> [µg/m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293272499451E-2"/>
              <c:y val="5.1440251900434983E-2"/>
            </c:manualLayout>
          </c:layout>
        </c:title>
        <c:numFmt formatCode="#,##0" sourceLinked="0"/>
        <c:tickLblPos val="nextTo"/>
        <c:crossAx val="449927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88841892055074556"/>
          <c:w val="0.70701901923610844"/>
          <c:h val="8.3781848269461737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sz="1400"/>
            </a:pPr>
            <a:r>
              <a:rPr lang="pl-PL" sz="1400" dirty="0"/>
              <a:t>max stężenia PM2,5 w strefie </a:t>
            </a:r>
            <a:r>
              <a:rPr lang="pl-PL" sz="1400" dirty="0" smtClean="0"/>
              <a:t>miasto Częstochowa</a:t>
            </a:r>
            <a:endParaRPr lang="pl-PL" sz="1400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PM2,5 (A)</c:v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stężenia!$C$23:$C$28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stężenia!$F$23:$F$28</c:f>
              <c:numCache>
                <c:formatCode>#,##0.0</c:formatCode>
                <c:ptCount val="6"/>
                <c:pt idx="0">
                  <c:v>21.448766899999978</c:v>
                </c:pt>
                <c:pt idx="1">
                  <c:v>16.891438977353044</c:v>
                </c:pt>
                <c:pt idx="2">
                  <c:v>1.8616628677949636</c:v>
                </c:pt>
                <c:pt idx="3">
                  <c:v>5.5250898034831089</c:v>
                </c:pt>
                <c:pt idx="4">
                  <c:v>0.21803324171997276</c:v>
                </c:pt>
                <c:pt idx="5">
                  <c:v>2.1980711587669854</c:v>
                </c:pt>
              </c:numCache>
            </c:numRef>
          </c:val>
        </c:ser>
        <c:ser>
          <c:idx val="1"/>
          <c:order val="1"/>
          <c:tx>
            <c:strRef>
              <c:f>stężenia!$K$3</c:f>
              <c:strCache>
                <c:ptCount val="1"/>
                <c:pt idx="0">
                  <c:v>PM2,5 średnioroczne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stężenia!$C$23:$C$28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stężenia!$K$23:$K$28</c:f>
              <c:numCache>
                <c:formatCode>#,##0.0</c:formatCode>
                <c:ptCount val="6"/>
                <c:pt idx="0">
                  <c:v>32.784200937080008</c:v>
                </c:pt>
                <c:pt idx="1">
                  <c:v>28.413068867738293</c:v>
                </c:pt>
                <c:pt idx="2">
                  <c:v>14.734682884393923</c:v>
                </c:pt>
                <c:pt idx="3">
                  <c:v>17.535848815433017</c:v>
                </c:pt>
                <c:pt idx="4">
                  <c:v>14.101902131462609</c:v>
                </c:pt>
                <c:pt idx="5">
                  <c:v>14.936456362684249</c:v>
                </c:pt>
              </c:numCache>
            </c:numRef>
          </c:val>
        </c:ser>
        <c:shape val="pyramid"/>
        <c:axId val="45018112"/>
        <c:axId val="45024000"/>
        <c:axId val="0"/>
      </c:bar3DChart>
      <c:catAx>
        <c:axId val="4501811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5024000"/>
        <c:crosses val="autoZero"/>
        <c:auto val="1"/>
        <c:lblAlgn val="ctr"/>
        <c:lblOffset val="100"/>
      </c:catAx>
      <c:valAx>
        <c:axId val="4502400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en-US" sz="1200" dirty="0" err="1"/>
                  <a:t>średnioroczne</a:t>
                </a:r>
                <a:r>
                  <a:rPr lang="en-US" sz="1200" dirty="0"/>
                  <a:t> PM</a:t>
                </a:r>
                <a:r>
                  <a:rPr lang="pl-PL" sz="1200" dirty="0"/>
                  <a:t>2,5</a:t>
                </a:r>
                <a:r>
                  <a:rPr lang="en-US" sz="1200" dirty="0"/>
                  <a:t> [µg/m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293272499451E-2"/>
              <c:y val="5.1440251900434983E-2"/>
            </c:manualLayout>
          </c:layout>
        </c:title>
        <c:numFmt formatCode="#,##0" sourceLinked="0"/>
        <c:tickLblPos val="nextTo"/>
        <c:crossAx val="450181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88841892055074556"/>
          <c:w val="0.70701901923610866"/>
          <c:h val="8.3781848269461778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sz="1400"/>
            </a:pPr>
            <a:r>
              <a:rPr lang="pl-PL" sz="1400" dirty="0"/>
              <a:t>max stężenia PM2,5 w strefie </a:t>
            </a:r>
            <a:r>
              <a:rPr lang="pl-PL" sz="1400" dirty="0" smtClean="0"/>
              <a:t>śląskiej</a:t>
            </a:r>
            <a:endParaRPr lang="pl-PL" sz="1400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PM2,5 (A)</c:v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stężenia!$C$29:$C$34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stężenia!$F$29:$F$34</c:f>
              <c:numCache>
                <c:formatCode>#,##0.0</c:formatCode>
                <c:ptCount val="6"/>
                <c:pt idx="0">
                  <c:v>31.313175000000012</c:v>
                </c:pt>
                <c:pt idx="1">
                  <c:v>24.441476254511134</c:v>
                </c:pt>
                <c:pt idx="2">
                  <c:v>2.7134959732198927</c:v>
                </c:pt>
                <c:pt idx="3">
                  <c:v>13.294979825819038</c:v>
                </c:pt>
                <c:pt idx="4">
                  <c:v>1.262727553492256</c:v>
                </c:pt>
                <c:pt idx="5">
                  <c:v>3.2238855681344329</c:v>
                </c:pt>
              </c:numCache>
            </c:numRef>
          </c:val>
        </c:ser>
        <c:ser>
          <c:idx val="1"/>
          <c:order val="1"/>
          <c:tx>
            <c:strRef>
              <c:f>stężenia!$K$3</c:f>
              <c:strCache>
                <c:ptCount val="1"/>
                <c:pt idx="0">
                  <c:v>PM2,5 średnioroczne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stężenia!$C$29:$C$34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stężenia!$K$29:$K$34</c:f>
              <c:numCache>
                <c:formatCode>#,##0.0</c:formatCode>
                <c:ptCount val="6"/>
                <c:pt idx="0">
                  <c:v>43.200731250700002</c:v>
                </c:pt>
                <c:pt idx="1">
                  <c:v>36.329032505211146</c:v>
                </c:pt>
                <c:pt idx="2">
                  <c:v>24.524783721483288</c:v>
                </c:pt>
                <c:pt idx="3">
                  <c:v>26.160810954834343</c:v>
                </c:pt>
                <c:pt idx="4">
                  <c:v>24.334070600059995</c:v>
                </c:pt>
                <c:pt idx="5">
                  <c:v>24.593066066238244</c:v>
                </c:pt>
              </c:numCache>
            </c:numRef>
          </c:val>
        </c:ser>
        <c:shape val="pyramid"/>
        <c:axId val="45051904"/>
        <c:axId val="45053440"/>
        <c:axId val="0"/>
      </c:bar3DChart>
      <c:catAx>
        <c:axId val="4505190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5053440"/>
        <c:crosses val="autoZero"/>
        <c:auto val="1"/>
        <c:lblAlgn val="ctr"/>
        <c:lblOffset val="100"/>
      </c:catAx>
      <c:valAx>
        <c:axId val="4505344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en-US" sz="1200" dirty="0" err="1"/>
                  <a:t>średnioroczne</a:t>
                </a:r>
                <a:r>
                  <a:rPr lang="en-US" sz="1200" dirty="0"/>
                  <a:t> PM</a:t>
                </a:r>
                <a:r>
                  <a:rPr lang="pl-PL" sz="1200" dirty="0"/>
                  <a:t>2,5</a:t>
                </a:r>
                <a:r>
                  <a:rPr lang="en-US" sz="1200" dirty="0"/>
                  <a:t> [µg/m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293272499451E-2"/>
              <c:y val="5.1440251900434983E-2"/>
            </c:manualLayout>
          </c:layout>
        </c:title>
        <c:numFmt formatCode="#,##0" sourceLinked="0"/>
        <c:tickLblPos val="nextTo"/>
        <c:crossAx val="450519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88841892055074556"/>
          <c:w val="0.70701901923610888"/>
          <c:h val="8.3781848269461806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B(a)P (A)</c:v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stężenia!$C$36:$C$41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stężenia!$G$36:$G$41</c:f>
              <c:numCache>
                <c:formatCode>#,##0.0</c:formatCode>
                <c:ptCount val="6"/>
                <c:pt idx="0">
                  <c:v>9.8154261000000087</c:v>
                </c:pt>
                <c:pt idx="1">
                  <c:v>8.5997596835024375</c:v>
                </c:pt>
                <c:pt idx="2">
                  <c:v>2.251245043174797</c:v>
                </c:pt>
                <c:pt idx="3">
                  <c:v>4.9288998052840594</c:v>
                </c:pt>
                <c:pt idx="4">
                  <c:v>1.3958895748934539</c:v>
                </c:pt>
                <c:pt idx="5">
                  <c:v>3.0046848585371531</c:v>
                </c:pt>
              </c:numCache>
            </c:numRef>
          </c:val>
        </c:ser>
        <c:ser>
          <c:idx val="1"/>
          <c:order val="1"/>
          <c:tx>
            <c:strRef>
              <c:f>stężenia!$L$3</c:f>
              <c:strCache>
                <c:ptCount val="1"/>
                <c:pt idx="0">
                  <c:v>B(a)P średnioroczne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stężenia!$C$36:$C$41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stężenia!$L$36:$L$41</c:f>
              <c:numCache>
                <c:formatCode>#,##0.0</c:formatCode>
                <c:ptCount val="6"/>
                <c:pt idx="0">
                  <c:v>10.92063814228</c:v>
                </c:pt>
                <c:pt idx="1">
                  <c:v>9.7049717257824177</c:v>
                </c:pt>
                <c:pt idx="2">
                  <c:v>5.2207700531512415</c:v>
                </c:pt>
                <c:pt idx="3">
                  <c:v>6.5191972350610321</c:v>
                </c:pt>
                <c:pt idx="4">
                  <c:v>5.0905290433773027</c:v>
                </c:pt>
                <c:pt idx="5">
                  <c:v>5.4714921962751477</c:v>
                </c:pt>
              </c:numCache>
            </c:numRef>
          </c:val>
        </c:ser>
        <c:shape val="pyramid"/>
        <c:axId val="45067648"/>
        <c:axId val="45073536"/>
        <c:axId val="0"/>
      </c:bar3DChart>
      <c:catAx>
        <c:axId val="4506764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5073536"/>
        <c:crosses val="autoZero"/>
        <c:auto val="1"/>
        <c:lblAlgn val="ctr"/>
        <c:lblOffset val="100"/>
      </c:catAx>
      <c:valAx>
        <c:axId val="4507353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stężenie</a:t>
                </a:r>
                <a:r>
                  <a:rPr lang="en-US" dirty="0"/>
                  <a:t> </a:t>
                </a:r>
                <a:r>
                  <a:rPr lang="en-US" dirty="0" err="1"/>
                  <a:t>średnioroczne</a:t>
                </a:r>
                <a:r>
                  <a:rPr lang="en-US" dirty="0"/>
                  <a:t> </a:t>
                </a:r>
                <a:r>
                  <a:rPr lang="pl-PL" dirty="0"/>
                  <a:t>B(a)P </a:t>
                </a:r>
                <a:r>
                  <a:rPr lang="en-US" dirty="0"/>
                  <a:t>[</a:t>
                </a:r>
                <a:r>
                  <a:rPr lang="pl-PL" dirty="0"/>
                  <a:t>n</a:t>
                </a:r>
                <a:r>
                  <a:rPr lang="en-US" dirty="0"/>
                  <a:t>g/m</a:t>
                </a:r>
                <a:r>
                  <a:rPr lang="en-US" baseline="30000" dirty="0"/>
                  <a:t>3</a:t>
                </a:r>
                <a:r>
                  <a:rPr lang="en-US" dirty="0"/>
                  <a:t>]</a:t>
                </a:r>
              </a:p>
            </c:rich>
          </c:tx>
          <c:layout>
            <c:manualLayout>
              <c:xMode val="edge"/>
              <c:yMode val="edge"/>
              <c:x val="1.5447800485936358E-2"/>
              <c:y val="0.17489882076594671"/>
            </c:manualLayout>
          </c:layout>
        </c:title>
        <c:numFmt formatCode="#,##0" sourceLinked="0"/>
        <c:tickLblPos val="nextTo"/>
        <c:crossAx val="450676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91361455869982744"/>
          <c:w val="0.70701901923610821"/>
          <c:h val="5.8586149158030086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lang="pl-PL" sz="1400" noProof="0"/>
            </a:pPr>
            <a:r>
              <a:rPr lang="pl-PL" sz="1400" noProof="0"/>
              <a:t>max stężenia B(a)P w strefie </a:t>
            </a:r>
            <a:r>
              <a:rPr lang="pl-PL" sz="1400" noProof="0" smtClean="0"/>
              <a:t>aglomeracja rybnicko-jastrzębska</a:t>
            </a:r>
            <a:endParaRPr lang="pl-PL" sz="1400" noProof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B(a)P (A)</c:v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stężenia!$C$11:$C$16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stężenia!$G$11:$G$16</c:f>
              <c:numCache>
                <c:formatCode>#,##0.0</c:formatCode>
                <c:ptCount val="6"/>
                <c:pt idx="0">
                  <c:v>9.4590800000000073</c:v>
                </c:pt>
                <c:pt idx="1">
                  <c:v>8.3934269926678553</c:v>
                </c:pt>
                <c:pt idx="2">
                  <c:v>2.157531775539538</c:v>
                </c:pt>
                <c:pt idx="3">
                  <c:v>4.9288998052840594</c:v>
                </c:pt>
                <c:pt idx="4">
                  <c:v>0.70445150902236942</c:v>
                </c:pt>
                <c:pt idx="5">
                  <c:v>2.8682925116721494</c:v>
                </c:pt>
              </c:numCache>
            </c:numRef>
          </c:val>
        </c:ser>
        <c:ser>
          <c:idx val="1"/>
          <c:order val="1"/>
          <c:tx>
            <c:strRef>
              <c:f>stężenia!$L$3</c:f>
              <c:strCache>
                <c:ptCount val="1"/>
                <c:pt idx="0">
                  <c:v>B(a)P średnioroczne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stężenia!$C$11:$C$16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stężenia!$L$11:$L$16</c:f>
              <c:numCache>
                <c:formatCode>#,##0.0</c:formatCode>
                <c:ptCount val="6"/>
                <c:pt idx="0">
                  <c:v>10.309545027610005</c:v>
                </c:pt>
                <c:pt idx="1">
                  <c:v>9.2438920202778441</c:v>
                </c:pt>
                <c:pt idx="2">
                  <c:v>3.007996803149537</c:v>
                </c:pt>
                <c:pt idx="3">
                  <c:v>5.7793648328940632</c:v>
                </c:pt>
                <c:pt idx="4">
                  <c:v>1.6001225642913706</c:v>
                </c:pt>
                <c:pt idx="5">
                  <c:v>3.7187575392821488</c:v>
                </c:pt>
              </c:numCache>
            </c:numRef>
          </c:val>
        </c:ser>
        <c:shape val="pyramid"/>
        <c:axId val="45100416"/>
        <c:axId val="45114496"/>
        <c:axId val="0"/>
      </c:bar3DChart>
      <c:catAx>
        <c:axId val="45100416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5114496"/>
        <c:crosses val="autoZero"/>
        <c:auto val="1"/>
        <c:lblAlgn val="ctr"/>
        <c:lblOffset val="100"/>
      </c:catAx>
      <c:valAx>
        <c:axId val="4511449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en-US" sz="1200" dirty="0" err="1"/>
                  <a:t>średnioroczne</a:t>
                </a:r>
                <a:r>
                  <a:rPr lang="en-US" sz="1200" dirty="0"/>
                  <a:t> </a:t>
                </a:r>
                <a:r>
                  <a:rPr lang="pl-PL" sz="1200" dirty="0"/>
                  <a:t>B(a)P </a:t>
                </a:r>
                <a:r>
                  <a:rPr lang="en-US" sz="1200" dirty="0"/>
                  <a:t>[</a:t>
                </a:r>
                <a:r>
                  <a:rPr lang="pl-PL" sz="1200" dirty="0"/>
                  <a:t>n</a:t>
                </a:r>
                <a:r>
                  <a:rPr lang="en-US" sz="1200" dirty="0"/>
                  <a:t>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293272499451E-2"/>
              <c:y val="5.1440251900434983E-2"/>
            </c:manualLayout>
          </c:layout>
        </c:title>
        <c:numFmt formatCode="#,##0" sourceLinked="0"/>
        <c:tickLblPos val="nextTo"/>
        <c:crossAx val="451004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88841892055074556"/>
          <c:w val="0.70701901923610844"/>
          <c:h val="8.3781848269461737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lang="pl-PL" sz="1400" noProof="0"/>
            </a:pPr>
            <a:r>
              <a:rPr lang="pl-PL" sz="1400" noProof="0"/>
              <a:t>max stężenia B(a)P w strefie </a:t>
            </a:r>
            <a:r>
              <a:rPr lang="pl-PL" sz="1400" noProof="0" smtClean="0"/>
              <a:t>miasto Bielko-Biała</a:t>
            </a:r>
            <a:endParaRPr lang="pl-PL" sz="1400" noProof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B(a)P (A)</c:v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stężenia!$C$17:$C$22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stężenia!$G$17:$G$22</c:f>
              <c:numCache>
                <c:formatCode>#,##0.0</c:formatCode>
                <c:ptCount val="6"/>
                <c:pt idx="0">
                  <c:v>5.0186962999999976</c:v>
                </c:pt>
                <c:pt idx="1">
                  <c:v>4.4093023418681501</c:v>
                </c:pt>
                <c:pt idx="2">
                  <c:v>1.15181265877351</c:v>
                </c:pt>
                <c:pt idx="3">
                  <c:v>1.3816186892750446</c:v>
                </c:pt>
                <c:pt idx="4">
                  <c:v>0.33584658686209951</c:v>
                </c:pt>
                <c:pt idx="5">
                  <c:v>1.5367937524046196</c:v>
                </c:pt>
              </c:numCache>
            </c:numRef>
          </c:val>
        </c:ser>
        <c:ser>
          <c:idx val="1"/>
          <c:order val="1"/>
          <c:tx>
            <c:strRef>
              <c:f>stężenia!$L$3</c:f>
              <c:strCache>
                <c:ptCount val="1"/>
                <c:pt idx="0">
                  <c:v>B(a)P średnioroczne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stężenia!$C$17:$C$22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stężenia!$L$17:$L$22</c:f>
              <c:numCache>
                <c:formatCode>#,##0.0</c:formatCode>
                <c:ptCount val="6"/>
                <c:pt idx="0">
                  <c:v>5.8039601828859988</c:v>
                </c:pt>
                <c:pt idx="1">
                  <c:v>5.194566224754146</c:v>
                </c:pt>
                <c:pt idx="2">
                  <c:v>1.9370765416595104</c:v>
                </c:pt>
                <c:pt idx="3">
                  <c:v>2.1668825721610436</c:v>
                </c:pt>
                <c:pt idx="4">
                  <c:v>1.06490834730396</c:v>
                </c:pt>
                <c:pt idx="5">
                  <c:v>2.3220576352906193</c:v>
                </c:pt>
              </c:numCache>
            </c:numRef>
          </c:val>
        </c:ser>
        <c:shape val="pyramid"/>
        <c:axId val="45128704"/>
        <c:axId val="45134592"/>
        <c:axId val="0"/>
      </c:bar3DChart>
      <c:catAx>
        <c:axId val="4512870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5134592"/>
        <c:crosses val="autoZero"/>
        <c:auto val="1"/>
        <c:lblAlgn val="ctr"/>
        <c:lblOffset val="100"/>
      </c:catAx>
      <c:valAx>
        <c:axId val="4513459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en-US" sz="1200" dirty="0" err="1"/>
                  <a:t>średnioroczne</a:t>
                </a:r>
                <a:r>
                  <a:rPr lang="en-US" sz="1200" dirty="0"/>
                  <a:t> </a:t>
                </a:r>
                <a:r>
                  <a:rPr lang="pl-PL" sz="1200" dirty="0"/>
                  <a:t>B(a)P </a:t>
                </a:r>
                <a:r>
                  <a:rPr lang="en-US" sz="1200" dirty="0"/>
                  <a:t>[</a:t>
                </a:r>
                <a:r>
                  <a:rPr lang="pl-PL" sz="1200" dirty="0"/>
                  <a:t>n</a:t>
                </a:r>
                <a:r>
                  <a:rPr lang="en-US" sz="1200" dirty="0"/>
                  <a:t>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293272499451E-2"/>
              <c:y val="5.1440251900434983E-2"/>
            </c:manualLayout>
          </c:layout>
        </c:title>
        <c:numFmt formatCode="#,##0" sourceLinked="0"/>
        <c:tickLblPos val="nextTo"/>
        <c:crossAx val="451287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88841892055074556"/>
          <c:w val="0.70701901923610866"/>
          <c:h val="8.3781848269461778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lang="pl-PL" sz="1400" noProof="0"/>
            </a:pPr>
            <a:r>
              <a:rPr lang="pl-PL" sz="1400" noProof="0"/>
              <a:t>max stężenia B(a)P w strefie </a:t>
            </a:r>
            <a:r>
              <a:rPr lang="pl-PL" sz="1400" noProof="0" smtClean="0"/>
              <a:t>miasto Częstochowa</a:t>
            </a:r>
            <a:endParaRPr lang="pl-PL" sz="1400" noProof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B(a)P (A)</c:v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stężenia!$C$23:$C$28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stężenia!$G$23:$G$28</c:f>
              <c:numCache>
                <c:formatCode>#,##0.0</c:formatCode>
                <c:ptCount val="6"/>
                <c:pt idx="0">
                  <c:v>5.7724176999999965</c:v>
                </c:pt>
                <c:pt idx="1">
                  <c:v>5.0589493398592476</c:v>
                </c:pt>
                <c:pt idx="2">
                  <c:v>1.3271952946590808</c:v>
                </c:pt>
                <c:pt idx="3">
                  <c:v>1.9911136540595986</c:v>
                </c:pt>
                <c:pt idx="4">
                  <c:v>0.24098371970428822</c:v>
                </c:pt>
                <c:pt idx="5">
                  <c:v>1.772890953346224</c:v>
                </c:pt>
              </c:numCache>
            </c:numRef>
          </c:val>
        </c:ser>
        <c:ser>
          <c:idx val="1"/>
          <c:order val="1"/>
          <c:tx>
            <c:strRef>
              <c:f>stężenia!$L$3</c:f>
              <c:strCache>
                <c:ptCount val="1"/>
                <c:pt idx="0">
                  <c:v>B(a)P średnioroczne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stężenia!$C$23:$C$28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stężenia!$L$23:$L$28</c:f>
              <c:numCache>
                <c:formatCode>#,##0.0</c:formatCode>
                <c:ptCount val="6"/>
                <c:pt idx="0">
                  <c:v>6.5473891812099989</c:v>
                </c:pt>
                <c:pt idx="1">
                  <c:v>5.8339208210692464</c:v>
                </c:pt>
                <c:pt idx="2">
                  <c:v>2.1021667758690818</c:v>
                </c:pt>
                <c:pt idx="3">
                  <c:v>2.7660851352695977</c:v>
                </c:pt>
                <c:pt idx="4">
                  <c:v>1.3111275391430421</c:v>
                </c:pt>
                <c:pt idx="5">
                  <c:v>2.5478624345562206</c:v>
                </c:pt>
              </c:numCache>
            </c:numRef>
          </c:val>
        </c:ser>
        <c:shape val="pyramid"/>
        <c:axId val="45157376"/>
        <c:axId val="45167360"/>
        <c:axId val="0"/>
      </c:bar3DChart>
      <c:catAx>
        <c:axId val="45157376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5167360"/>
        <c:crosses val="autoZero"/>
        <c:auto val="1"/>
        <c:lblAlgn val="ctr"/>
        <c:lblOffset val="100"/>
      </c:catAx>
      <c:valAx>
        <c:axId val="451673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en-US" sz="1200" dirty="0" err="1"/>
                  <a:t>średnioroczne</a:t>
                </a:r>
                <a:r>
                  <a:rPr lang="en-US" sz="1200" dirty="0"/>
                  <a:t> </a:t>
                </a:r>
                <a:r>
                  <a:rPr lang="pl-PL" sz="1200" dirty="0"/>
                  <a:t>B(a)P </a:t>
                </a:r>
                <a:r>
                  <a:rPr lang="en-US" sz="1200" dirty="0"/>
                  <a:t>[</a:t>
                </a:r>
                <a:r>
                  <a:rPr lang="pl-PL" sz="1200" dirty="0"/>
                  <a:t>n</a:t>
                </a:r>
                <a:r>
                  <a:rPr lang="en-US" sz="1200" dirty="0"/>
                  <a:t>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293272499451E-2"/>
              <c:y val="5.1440251900434983E-2"/>
            </c:manualLayout>
          </c:layout>
        </c:title>
        <c:numFmt formatCode="#,##0" sourceLinked="0"/>
        <c:tickLblPos val="nextTo"/>
        <c:crossAx val="451573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88841892055074556"/>
          <c:w val="0.70701901923610888"/>
          <c:h val="8.3781848269461806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wskaźniki emisji </a:t>
            </a:r>
            <a:r>
              <a:rPr lang="pl-PL"/>
              <a:t>benzo(a)pirenu</a:t>
            </a:r>
            <a:endParaRPr lang="en-US"/>
          </a:p>
        </c:rich>
      </c:tx>
      <c:layout/>
    </c:title>
    <c:view3D>
      <c:rAngAx val="1"/>
    </c:view3D>
    <c:plotArea>
      <c:layout>
        <c:manualLayout>
          <c:layoutTarget val="inner"/>
          <c:xMode val="edge"/>
          <c:yMode val="edge"/>
          <c:x val="0.11489267854810872"/>
          <c:y val="0.12557153504654875"/>
          <c:w val="0.84944224486364839"/>
          <c:h val="0.64118396567048164"/>
        </c:manualLayout>
      </c:layout>
      <c:bar3DChart>
        <c:barDir val="col"/>
        <c:grouping val="clustered"/>
        <c:ser>
          <c:idx val="0"/>
          <c:order val="0"/>
          <c:tx>
            <c:v>B(a)P dla węgla</c:v>
          </c:tx>
          <c:spPr>
            <a:solidFill>
              <a:srgbClr val="CC3300"/>
            </a:solidFill>
          </c:spPr>
          <c:dLbls>
            <c:dLbl>
              <c:idx val="0"/>
              <c:layout>
                <c:manualLayout>
                  <c:x val="4.6823705920581108E-3"/>
                  <c:y val="-1.2597806592918247E-2"/>
                </c:manualLayout>
              </c:layout>
              <c:showVal val="1"/>
            </c:dLbl>
            <c:dLbl>
              <c:idx val="1"/>
              <c:layout>
                <c:manualLayout>
                  <c:x val="1.5607901973527035E-3"/>
                  <c:y val="-1.0078245274334598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1.0078245274334598E-2"/>
                </c:manualLayout>
              </c:layout>
              <c:showVal val="1"/>
            </c:dLbl>
            <c:dLbl>
              <c:idx val="3"/>
              <c:layout>
                <c:manualLayout>
                  <c:x val="4.6823705920581108E-3"/>
                  <c:y val="-1.76369292300855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wskaźniki!$B$56:$B$60</c:f>
              <c:strCache>
                <c:ptCount val="4"/>
                <c:pt idx="0">
                  <c:v>stare kotły</c:v>
                </c:pt>
                <c:pt idx="1">
                  <c:v>nowe kotły</c:v>
                </c:pt>
                <c:pt idx="2">
                  <c:v>klasa 4</c:v>
                </c:pt>
                <c:pt idx="3">
                  <c:v>klasa 5</c:v>
                </c:pt>
              </c:strCache>
            </c:strRef>
          </c:cat>
          <c:val>
            <c:numRef>
              <c:f>wskaźniki!$J$51:$J$55</c:f>
              <c:numCache>
                <c:formatCode>General</c:formatCode>
                <c:ptCount val="4"/>
                <c:pt idx="0">
                  <c:v>0.15000000000000002</c:v>
                </c:pt>
                <c:pt idx="1">
                  <c:v>5.5000000000000007E-2</c:v>
                </c:pt>
                <c:pt idx="2">
                  <c:v>5.5000000000000007E-2</c:v>
                </c:pt>
                <c:pt idx="3">
                  <c:v>2.9600000000000001E-2</c:v>
                </c:pt>
              </c:numCache>
            </c:numRef>
          </c:val>
        </c:ser>
        <c:ser>
          <c:idx val="1"/>
          <c:order val="1"/>
          <c:tx>
            <c:v>B(a)P dla drewna</c:v>
          </c:tx>
          <c:spPr>
            <a:solidFill>
              <a:srgbClr val="FFFF99"/>
            </a:solidFill>
            <a:ln>
              <a:solidFill>
                <a:schemeClr val="accent6">
                  <a:lumMod val="50000"/>
                </a:schemeClr>
              </a:solidFill>
            </a:ln>
          </c:spPr>
          <c:dLbls>
            <c:dLbl>
              <c:idx val="0"/>
              <c:layout>
                <c:manualLayout>
                  <c:x val="2.8094223552348654E-2"/>
                  <c:y val="-1.763692923008555E-2"/>
                </c:manualLayout>
              </c:layout>
              <c:showVal val="1"/>
            </c:dLbl>
            <c:dLbl>
              <c:idx val="1"/>
              <c:layout>
                <c:manualLayout>
                  <c:x val="3.4337384341759473E-2"/>
                  <c:y val="-1.6594386338025933E-2"/>
                </c:manualLayout>
              </c:layout>
              <c:showVal val="1"/>
            </c:dLbl>
            <c:dLbl>
              <c:idx val="2"/>
              <c:layout>
                <c:manualLayout>
                  <c:x val="3.277659414440677E-2"/>
                  <c:y val="-1.763692923008555E-2"/>
                </c:manualLayout>
              </c:layout>
              <c:showVal val="1"/>
            </c:dLbl>
            <c:dLbl>
              <c:idx val="3"/>
              <c:layout>
                <c:manualLayout>
                  <c:x val="2.4972520260777429E-2"/>
                  <c:y val="-1.1642158807751523E-2"/>
                </c:manualLayout>
              </c:layout>
              <c:showVal val="1"/>
            </c:dLbl>
            <c:dLbl>
              <c:idx val="4"/>
              <c:layout>
                <c:manualLayout>
                  <c:x val="2.4972643157643252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wskaźniki!$B$56:$B$60</c:f>
              <c:strCache>
                <c:ptCount val="4"/>
                <c:pt idx="0">
                  <c:v>stare kotły</c:v>
                </c:pt>
                <c:pt idx="1">
                  <c:v>nowe kotły</c:v>
                </c:pt>
                <c:pt idx="2">
                  <c:v>klasa 4</c:v>
                </c:pt>
                <c:pt idx="3">
                  <c:v>klasa 5</c:v>
                </c:pt>
              </c:strCache>
            </c:strRef>
          </c:cat>
          <c:val>
            <c:numRef>
              <c:f>wskaźniki!$J$56:$J$60</c:f>
              <c:numCache>
                <c:formatCode>General</c:formatCode>
                <c:ptCount val="4"/>
                <c:pt idx="0">
                  <c:v>0.12100000000000001</c:v>
                </c:pt>
                <c:pt idx="1">
                  <c:v>2.53E-2</c:v>
                </c:pt>
                <c:pt idx="2">
                  <c:v>2.53E-2</c:v>
                </c:pt>
                <c:pt idx="3">
                  <c:v>2.3E-2</c:v>
                </c:pt>
              </c:numCache>
            </c:numRef>
          </c:val>
        </c:ser>
        <c:shape val="box"/>
        <c:axId val="64774144"/>
        <c:axId val="64775680"/>
        <c:axId val="0"/>
      </c:bar3DChart>
      <c:catAx>
        <c:axId val="6477414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64775680"/>
        <c:crosses val="autoZero"/>
        <c:auto val="1"/>
        <c:lblAlgn val="ctr"/>
        <c:lblOffset val="100"/>
      </c:catAx>
      <c:valAx>
        <c:axId val="6477568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wskaźniki emisji [g/GJ]</a:t>
                </a:r>
              </a:p>
            </c:rich>
          </c:tx>
          <c:layout>
            <c:manualLayout>
              <c:xMode val="edge"/>
              <c:yMode val="edge"/>
              <c:x val="1.7299589636585708E-2"/>
              <c:y val="0.23370434240772786"/>
            </c:manualLayout>
          </c:layout>
        </c:title>
        <c:numFmt formatCode="#,##0.00" sourceLinked="0"/>
        <c:tickLblPos val="nextTo"/>
        <c:crossAx val="6477414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lang="pl-PL" sz="1400" noProof="0"/>
            </a:pPr>
            <a:r>
              <a:rPr lang="pl-PL" sz="1400" noProof="0"/>
              <a:t>max stężenia B(a)P w strefie </a:t>
            </a:r>
            <a:r>
              <a:rPr lang="pl-PL" sz="1400" noProof="0" smtClean="0"/>
              <a:t>śląskiej</a:t>
            </a:r>
            <a:endParaRPr lang="pl-PL" sz="1400" noProof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B(a)P (A)</c:v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stężenia!$C$29:$C$34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stężenia!$G$29:$G$34</c:f>
              <c:numCache>
                <c:formatCode>#,##0.0</c:formatCode>
                <c:ptCount val="6"/>
                <c:pt idx="0">
                  <c:v>8.4418062000000003</c:v>
                </c:pt>
                <c:pt idx="1">
                  <c:v>7.4148896839837803</c:v>
                </c:pt>
                <c:pt idx="2">
                  <c:v>1.9772068189146959</c:v>
                </c:pt>
                <c:pt idx="3">
                  <c:v>4.4303516254740636</c:v>
                </c:pt>
                <c:pt idx="4">
                  <c:v>1.3958895748934537</c:v>
                </c:pt>
                <c:pt idx="5">
                  <c:v>2.6576638822772649</c:v>
                </c:pt>
              </c:numCache>
            </c:numRef>
          </c:val>
        </c:ser>
        <c:ser>
          <c:idx val="1"/>
          <c:order val="1"/>
          <c:tx>
            <c:strRef>
              <c:f>stężenia!$L$3</c:f>
              <c:strCache>
                <c:ptCount val="1"/>
                <c:pt idx="0">
                  <c:v>B(a)P średnioroczne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stężenia!$C$29:$C$34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stężenia!$L$29:$L$34</c:f>
              <c:numCache>
                <c:formatCode>#,##0.0</c:formatCode>
                <c:ptCount val="6"/>
                <c:pt idx="0">
                  <c:v>9.359473918380008</c:v>
                </c:pt>
                <c:pt idx="1">
                  <c:v>8.3325574023637774</c:v>
                </c:pt>
                <c:pt idx="2">
                  <c:v>5.2207700531512415</c:v>
                </c:pt>
                <c:pt idx="3">
                  <c:v>6.5191972350610321</c:v>
                </c:pt>
                <c:pt idx="4">
                  <c:v>5.0905290433773027</c:v>
                </c:pt>
                <c:pt idx="5">
                  <c:v>5.4714921962751459</c:v>
                </c:pt>
              </c:numCache>
            </c:numRef>
          </c:val>
        </c:ser>
        <c:shape val="pyramid"/>
        <c:axId val="45181568"/>
        <c:axId val="45183360"/>
        <c:axId val="0"/>
      </c:bar3DChart>
      <c:catAx>
        <c:axId val="4518156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5183360"/>
        <c:crosses val="autoZero"/>
        <c:auto val="1"/>
        <c:lblAlgn val="ctr"/>
        <c:lblOffset val="100"/>
      </c:catAx>
      <c:valAx>
        <c:axId val="451833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err="1"/>
                  <a:t>stężenie</a:t>
                </a:r>
                <a:r>
                  <a:rPr lang="en-US" sz="1200" dirty="0"/>
                  <a:t> </a:t>
                </a:r>
                <a:r>
                  <a:rPr lang="en-US" sz="1200" dirty="0" err="1"/>
                  <a:t>średnioroczne</a:t>
                </a:r>
                <a:r>
                  <a:rPr lang="en-US" sz="1200" dirty="0"/>
                  <a:t> </a:t>
                </a:r>
                <a:r>
                  <a:rPr lang="pl-PL" sz="1200" dirty="0"/>
                  <a:t>B(a)P </a:t>
                </a:r>
                <a:r>
                  <a:rPr lang="en-US" sz="1200" dirty="0"/>
                  <a:t>[</a:t>
                </a:r>
                <a:r>
                  <a:rPr lang="pl-PL" sz="1200" dirty="0"/>
                  <a:t>n</a:t>
                </a:r>
                <a:r>
                  <a:rPr lang="en-US" sz="1200" dirty="0"/>
                  <a:t>g/m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]</a:t>
                </a:r>
              </a:p>
            </c:rich>
          </c:tx>
          <c:layout>
            <c:manualLayout>
              <c:xMode val="edge"/>
              <c:yMode val="edge"/>
              <c:x val="3.0784293272499451E-2"/>
              <c:y val="5.1440251900434983E-2"/>
            </c:manualLayout>
          </c:layout>
        </c:title>
        <c:numFmt formatCode="#,##0" sourceLinked="0"/>
        <c:tickLblPos val="nextTo"/>
        <c:crossAx val="451815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88841892055074556"/>
          <c:w val="0.7070190192361091"/>
          <c:h val="8.3781848269461862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view3D>
      <c:rAngAx val="1"/>
    </c:view3D>
    <c:plotArea>
      <c:layout>
        <c:manualLayout>
          <c:layoutTarget val="inner"/>
          <c:xMode val="edge"/>
          <c:yMode val="edge"/>
          <c:x val="9.4118634635834114E-2"/>
          <c:y val="3.4127358864888026E-2"/>
          <c:w val="0.88855938129890299"/>
          <c:h val="0.78346751154633576"/>
        </c:manualLayout>
      </c:layout>
      <c:bar3DChart>
        <c:barDir val="col"/>
        <c:grouping val="clustered"/>
        <c:ser>
          <c:idx val="0"/>
          <c:order val="0"/>
          <c:tx>
            <c:v>NO2 (A)</c:v>
          </c:tx>
          <c:spPr>
            <a:solidFill>
              <a:schemeClr val="tx2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stężenia!$C$36:$C$40</c:f>
              <c:strCache>
                <c:ptCount val="5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</c:strCache>
            </c:strRef>
          </c:cat>
          <c:val>
            <c:numRef>
              <c:f>stężenia!$H$36:$H$40</c:f>
              <c:numCache>
                <c:formatCode>#,##0.0</c:formatCode>
                <c:ptCount val="5"/>
                <c:pt idx="0">
                  <c:v>6.2925500999999961</c:v>
                </c:pt>
                <c:pt idx="1">
                  <c:v>6.3174553832613167</c:v>
                </c:pt>
                <c:pt idx="2">
                  <c:v>6.7110859507806175</c:v>
                </c:pt>
                <c:pt idx="3">
                  <c:v>5.2694077444977392</c:v>
                </c:pt>
                <c:pt idx="4">
                  <c:v>4.4518395474774355</c:v>
                </c:pt>
              </c:numCache>
            </c:numRef>
          </c:val>
        </c:ser>
        <c:ser>
          <c:idx val="1"/>
          <c:order val="1"/>
          <c:tx>
            <c:strRef>
              <c:f>stężenia!$M$3</c:f>
              <c:strCache>
                <c:ptCount val="1"/>
                <c:pt idx="0">
                  <c:v>NO2 średnioroczne</c:v>
                </c:pt>
              </c:strCache>
            </c:strRef>
          </c:tx>
          <c:spPr>
            <a:solidFill>
              <a:srgbClr val="0033CC"/>
            </a:solidFill>
          </c:spPr>
          <c:dLbls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stężenia!$C$36:$C$40</c:f>
              <c:strCache>
                <c:ptCount val="5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</c:strCache>
            </c:strRef>
          </c:cat>
          <c:val>
            <c:numRef>
              <c:f>stężenia!$M$36:$M$40</c:f>
              <c:numCache>
                <c:formatCode>#,##0.0</c:formatCode>
                <c:ptCount val="5"/>
                <c:pt idx="0">
                  <c:v>58.831338129100011</c:v>
                </c:pt>
                <c:pt idx="1">
                  <c:v>58.838590831396154</c:v>
                </c:pt>
                <c:pt idx="2">
                  <c:v>59.064616972047716</c:v>
                </c:pt>
                <c:pt idx="3">
                  <c:v>58.136739142495621</c:v>
                </c:pt>
                <c:pt idx="4">
                  <c:v>57.730371549112576</c:v>
                </c:pt>
              </c:numCache>
            </c:numRef>
          </c:val>
        </c:ser>
        <c:shape val="pyramid"/>
        <c:axId val="45209856"/>
        <c:axId val="45219840"/>
        <c:axId val="0"/>
      </c:bar3DChart>
      <c:catAx>
        <c:axId val="45209856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5219840"/>
        <c:crosses val="autoZero"/>
        <c:auto val="1"/>
        <c:lblAlgn val="ctr"/>
        <c:lblOffset val="100"/>
      </c:catAx>
      <c:valAx>
        <c:axId val="4521984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stężenie</a:t>
                </a:r>
                <a:r>
                  <a:rPr lang="en-US" dirty="0"/>
                  <a:t> </a:t>
                </a:r>
                <a:r>
                  <a:rPr lang="en-US" dirty="0" err="1"/>
                  <a:t>średnioroczne</a:t>
                </a:r>
                <a:r>
                  <a:rPr lang="en-US" dirty="0"/>
                  <a:t> </a:t>
                </a:r>
                <a:r>
                  <a:rPr lang="pl-PL" dirty="0"/>
                  <a:t>NO</a:t>
                </a:r>
                <a:r>
                  <a:rPr lang="pl-PL" baseline="-25000" dirty="0"/>
                  <a:t>2 </a:t>
                </a:r>
                <a:r>
                  <a:rPr lang="en-US" dirty="0"/>
                  <a:t>[µg/m</a:t>
                </a:r>
                <a:r>
                  <a:rPr lang="en-US" baseline="30000" dirty="0"/>
                  <a:t>3</a:t>
                </a:r>
                <a:r>
                  <a:rPr lang="en-US" dirty="0"/>
                  <a:t>]</a:t>
                </a:r>
              </a:p>
            </c:rich>
          </c:tx>
          <c:layout>
            <c:manualLayout>
              <c:xMode val="edge"/>
              <c:yMode val="edge"/>
              <c:x val="2.2910648816798142E-2"/>
              <c:y val="0.19001618867744874"/>
            </c:manualLayout>
          </c:layout>
        </c:title>
        <c:numFmt formatCode="#,##0" sourceLinked="0"/>
        <c:tickLblPos val="nextTo"/>
        <c:crossAx val="452098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021190500184371"/>
          <c:y val="0.92873192661132931"/>
          <c:w val="0.70701901923610821"/>
          <c:h val="4.3468781246528233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wskaźniki emisji dla węgla kamiennego</a:t>
            </a:r>
          </a:p>
        </c:rich>
      </c:tx>
      <c:layout>
        <c:manualLayout>
          <c:xMode val="edge"/>
          <c:yMode val="edge"/>
          <c:x val="0.28288240834597622"/>
          <c:y val="0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10084560417574055"/>
          <c:y val="0.12557153504654875"/>
          <c:w val="0.88221883900805542"/>
          <c:h val="0.70181092655713084"/>
        </c:manualLayout>
      </c:layout>
      <c:bar3DChart>
        <c:barDir val="col"/>
        <c:grouping val="clustered"/>
        <c:ser>
          <c:idx val="0"/>
          <c:order val="0"/>
          <c:tx>
            <c:strRef>
              <c:f>wskaźniki!$H$3</c:f>
              <c:strCache>
                <c:ptCount val="1"/>
                <c:pt idx="0">
                  <c:v>PM10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dLbls>
            <c:dLbl>
              <c:idx val="3"/>
              <c:numFmt formatCode="#,##0.00" sourceLinked="0"/>
              <c:spPr/>
              <c:txPr>
                <a:bodyPr/>
                <a:lstStyle/>
                <a:p>
                  <a:pPr>
                    <a:defRPr sz="1600" b="1"/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wskaźniki!$B$51:$B$55</c:f>
              <c:strCache>
                <c:ptCount val="5"/>
                <c:pt idx="0">
                  <c:v>stare kotły</c:v>
                </c:pt>
                <c:pt idx="1">
                  <c:v>nowe kotły</c:v>
                </c:pt>
                <c:pt idx="2">
                  <c:v>bez paliw złej jakości</c:v>
                </c:pt>
                <c:pt idx="3">
                  <c:v>klasa 4</c:v>
                </c:pt>
                <c:pt idx="4">
                  <c:v>klasa 5</c:v>
                </c:pt>
              </c:strCache>
            </c:strRef>
          </c:cat>
          <c:val>
            <c:numRef>
              <c:f>wskaźniki!$H$51:$H$55</c:f>
              <c:numCache>
                <c:formatCode>General</c:formatCode>
                <c:ptCount val="5"/>
                <c:pt idx="0">
                  <c:v>421</c:v>
                </c:pt>
                <c:pt idx="1">
                  <c:v>84</c:v>
                </c:pt>
                <c:pt idx="2">
                  <c:v>411</c:v>
                </c:pt>
                <c:pt idx="3">
                  <c:v>26.64</c:v>
                </c:pt>
                <c:pt idx="4">
                  <c:v>19.8</c:v>
                </c:pt>
              </c:numCache>
            </c:numRef>
          </c:val>
        </c:ser>
        <c:ser>
          <c:idx val="1"/>
          <c:order val="1"/>
          <c:tx>
            <c:strRef>
              <c:f>wskaźniki!$I$3</c:f>
              <c:strCache>
                <c:ptCount val="1"/>
                <c:pt idx="0">
                  <c:v>PM2,5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1.4047111776174324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1.5607901973527041E-2"/>
                  <c:y val="-4.6332051966321442E-3"/>
                </c:manualLayout>
              </c:layout>
              <c:showVal val="1"/>
            </c:dLbl>
            <c:dLbl>
              <c:idx val="3"/>
              <c:layout>
                <c:manualLayout>
                  <c:x val="2.0290272565585216E-2"/>
                  <c:y val="-1.3899615589896398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600" b="1"/>
                  </a:pPr>
                  <a:endParaRPr lang="pl-PL"/>
                </a:p>
              </c:txPr>
              <c:showVal val="1"/>
            </c:dLbl>
            <c:dLbl>
              <c:idx val="4"/>
              <c:layout>
                <c:manualLayout>
                  <c:x val="1.8729482368232485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wskaźniki!$B$51:$B$55</c:f>
              <c:strCache>
                <c:ptCount val="5"/>
                <c:pt idx="0">
                  <c:v>stare kotły</c:v>
                </c:pt>
                <c:pt idx="1">
                  <c:v>nowe kotły</c:v>
                </c:pt>
                <c:pt idx="2">
                  <c:v>bez paliw złej jakości</c:v>
                </c:pt>
                <c:pt idx="3">
                  <c:v>klasa 4</c:v>
                </c:pt>
                <c:pt idx="4">
                  <c:v>klasa 5</c:v>
                </c:pt>
              </c:strCache>
            </c:strRef>
          </c:cat>
          <c:val>
            <c:numRef>
              <c:f>wskaźniki!$I$51:$I$55</c:f>
              <c:numCache>
                <c:formatCode>General</c:formatCode>
                <c:ptCount val="5"/>
                <c:pt idx="0">
                  <c:v>326</c:v>
                </c:pt>
                <c:pt idx="1">
                  <c:v>65</c:v>
                </c:pt>
                <c:pt idx="2">
                  <c:v>318</c:v>
                </c:pt>
                <c:pt idx="3">
                  <c:v>26.244999999999987</c:v>
                </c:pt>
                <c:pt idx="4">
                  <c:v>15.400000000000002</c:v>
                </c:pt>
              </c:numCache>
            </c:numRef>
          </c:val>
        </c:ser>
        <c:shape val="box"/>
        <c:axId val="45234816"/>
        <c:axId val="45240704"/>
        <c:axId val="0"/>
      </c:bar3DChart>
      <c:catAx>
        <c:axId val="45234816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5240704"/>
        <c:crosses val="autoZero"/>
        <c:auto val="1"/>
        <c:lblAlgn val="ctr"/>
        <c:lblOffset val="100"/>
      </c:catAx>
      <c:valAx>
        <c:axId val="4524070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wskaźniki emisji [g/GJ]</a:t>
                </a:r>
              </a:p>
            </c:rich>
          </c:tx>
          <c:layout>
            <c:manualLayout>
              <c:xMode val="edge"/>
              <c:yMode val="edge"/>
              <c:x val="1.7299577333098705E-2"/>
              <c:y val="0.15030664886834891"/>
            </c:manualLayout>
          </c:layout>
        </c:title>
        <c:numFmt formatCode="General" sourceLinked="1"/>
        <c:tickLblPos val="nextTo"/>
        <c:crossAx val="45234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740419947506568"/>
          <c:y val="0.15212527311285354"/>
          <c:w val="0.2898180227471574"/>
          <c:h val="7.4899592606280124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wskaźniki emisji dla </a:t>
            </a:r>
            <a:r>
              <a:rPr lang="pl-PL"/>
              <a:t>drewna</a:t>
            </a:r>
            <a:endParaRPr lang="en-US"/>
          </a:p>
        </c:rich>
      </c:tx>
      <c:layout>
        <c:manualLayout>
          <c:xMode val="edge"/>
          <c:yMode val="edge"/>
          <c:x val="0.3529242549147204"/>
          <c:y val="0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11489267854810872"/>
          <c:y val="0.12557153504654869"/>
          <c:w val="0.86807990055260043"/>
          <c:h val="0.70181092655713084"/>
        </c:manualLayout>
      </c:layout>
      <c:bar3DChart>
        <c:barDir val="col"/>
        <c:grouping val="clustered"/>
        <c:ser>
          <c:idx val="0"/>
          <c:order val="0"/>
          <c:tx>
            <c:strRef>
              <c:f>wskaźniki!$H$3</c:f>
              <c:strCache>
                <c:ptCount val="1"/>
                <c:pt idx="0">
                  <c:v>PM10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dLbls>
            <c:dLbl>
              <c:idx val="3"/>
              <c:numFmt formatCode="#,##0.00" sourceLinked="0"/>
              <c:spPr/>
              <c:txPr>
                <a:bodyPr/>
                <a:lstStyle/>
                <a:p>
                  <a:pPr>
                    <a:defRPr sz="1600" b="1"/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wskaźniki!$B$56:$B$60</c:f>
              <c:strCache>
                <c:ptCount val="5"/>
                <c:pt idx="0">
                  <c:v>stare kotły</c:v>
                </c:pt>
                <c:pt idx="1">
                  <c:v>nowe kotły</c:v>
                </c:pt>
                <c:pt idx="2">
                  <c:v>bez paliw złej jakości</c:v>
                </c:pt>
                <c:pt idx="3">
                  <c:v>klasa 4</c:v>
                </c:pt>
                <c:pt idx="4">
                  <c:v>klasa 5</c:v>
                </c:pt>
              </c:strCache>
            </c:strRef>
          </c:cat>
          <c:val>
            <c:numRef>
              <c:f>wskaźniki!$H$56:$H$60</c:f>
              <c:numCache>
                <c:formatCode>General</c:formatCode>
                <c:ptCount val="5"/>
                <c:pt idx="0">
                  <c:v>760</c:v>
                </c:pt>
                <c:pt idx="1">
                  <c:v>42</c:v>
                </c:pt>
                <c:pt idx="2">
                  <c:v>241</c:v>
                </c:pt>
                <c:pt idx="3">
                  <c:v>26.64</c:v>
                </c:pt>
                <c:pt idx="4">
                  <c:v>18</c:v>
                </c:pt>
              </c:numCache>
            </c:numRef>
          </c:val>
        </c:ser>
        <c:ser>
          <c:idx val="1"/>
          <c:order val="1"/>
          <c:tx>
            <c:strRef>
              <c:f>wskaźniki!$I$3</c:f>
              <c:strCache>
                <c:ptCount val="1"/>
                <c:pt idx="0">
                  <c:v>PM2,5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3"/>
              <c:layout>
                <c:manualLayout>
                  <c:x val="2.2231423399267494E-2"/>
                  <c:y val="-5.1772262378564455E-3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600" b="1"/>
                  </a:pPr>
                  <a:endParaRPr lang="pl-PL"/>
                </a:p>
              </c:txPr>
              <c:showVal val="1"/>
            </c:dLbl>
            <c:dLbl>
              <c:idx val="4"/>
              <c:layout>
                <c:manualLayout>
                  <c:x val="1.1856759146276026E-2"/>
                  <c:y val="-1.5531678713569374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wskaźniki!$B$56:$B$60</c:f>
              <c:strCache>
                <c:ptCount val="5"/>
                <c:pt idx="0">
                  <c:v>stare kotły</c:v>
                </c:pt>
                <c:pt idx="1">
                  <c:v>nowe kotły</c:v>
                </c:pt>
                <c:pt idx="2">
                  <c:v>bez paliw złej jakości</c:v>
                </c:pt>
                <c:pt idx="3">
                  <c:v>klasa 4</c:v>
                </c:pt>
                <c:pt idx="4">
                  <c:v>klasa 5</c:v>
                </c:pt>
              </c:strCache>
            </c:strRef>
          </c:cat>
          <c:val>
            <c:numRef>
              <c:f>wskaźniki!$I$56:$I$60</c:f>
              <c:numCache>
                <c:formatCode>General</c:formatCode>
                <c:ptCount val="5"/>
                <c:pt idx="0">
                  <c:v>740</c:v>
                </c:pt>
                <c:pt idx="1">
                  <c:v>28</c:v>
                </c:pt>
                <c:pt idx="2">
                  <c:v>229</c:v>
                </c:pt>
                <c:pt idx="3">
                  <c:v>26.244999999999987</c:v>
                </c:pt>
                <c:pt idx="4">
                  <c:v>13.8</c:v>
                </c:pt>
              </c:numCache>
            </c:numRef>
          </c:val>
        </c:ser>
        <c:shape val="box"/>
        <c:axId val="45272064"/>
        <c:axId val="45282048"/>
        <c:axId val="0"/>
      </c:bar3DChart>
      <c:catAx>
        <c:axId val="4527206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5282048"/>
        <c:crosses val="autoZero"/>
        <c:auto val="1"/>
        <c:lblAlgn val="ctr"/>
        <c:lblOffset val="100"/>
      </c:catAx>
      <c:valAx>
        <c:axId val="4528204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wskaźniki emisji [g/GJ]</a:t>
                </a:r>
              </a:p>
            </c:rich>
          </c:tx>
          <c:layout>
            <c:manualLayout>
              <c:xMode val="edge"/>
              <c:yMode val="edge"/>
              <c:x val="4.1013066708741094E-2"/>
              <c:y val="0.16640053549640857"/>
            </c:manualLayout>
          </c:layout>
        </c:title>
        <c:numFmt formatCode="General" sourceLinked="1"/>
        <c:tickLblPos val="nextTo"/>
        <c:crossAx val="45272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740419947506568"/>
          <c:y val="0.15212527311285354"/>
          <c:w val="0.28981802274715751"/>
          <c:h val="7.4899592606280083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wskaźniki emisji </a:t>
            </a:r>
            <a:r>
              <a:rPr lang="pl-PL"/>
              <a:t>benzo(a)pirenu</a:t>
            </a:r>
            <a:endParaRPr lang="en-US"/>
          </a:p>
        </c:rich>
      </c:tx>
      <c:layout/>
    </c:title>
    <c:view3D>
      <c:rAngAx val="1"/>
    </c:view3D>
    <c:plotArea>
      <c:layout>
        <c:manualLayout>
          <c:layoutTarget val="inner"/>
          <c:xMode val="edge"/>
          <c:yMode val="edge"/>
          <c:x val="0.11489267854810872"/>
          <c:y val="0.12557153504654869"/>
          <c:w val="0.83695589609353604"/>
          <c:h val="0.64118396567048164"/>
        </c:manualLayout>
      </c:layout>
      <c:bar3DChart>
        <c:barDir val="col"/>
        <c:grouping val="clustered"/>
        <c:ser>
          <c:idx val="0"/>
          <c:order val="0"/>
          <c:tx>
            <c:v>B(a)P dla węgla</c:v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wskaźniki!$B$56:$B$60</c:f>
              <c:strCache>
                <c:ptCount val="5"/>
                <c:pt idx="0">
                  <c:v>stare kotły</c:v>
                </c:pt>
                <c:pt idx="1">
                  <c:v>nowe kotły</c:v>
                </c:pt>
                <c:pt idx="2">
                  <c:v>bez paliw złej jakości</c:v>
                </c:pt>
                <c:pt idx="3">
                  <c:v>klasa 4</c:v>
                </c:pt>
                <c:pt idx="4">
                  <c:v>klasa 5</c:v>
                </c:pt>
              </c:strCache>
            </c:strRef>
          </c:cat>
          <c:val>
            <c:numRef>
              <c:f>wskaźniki!$J$51:$J$55</c:f>
              <c:numCache>
                <c:formatCode>General</c:formatCode>
                <c:ptCount val="5"/>
                <c:pt idx="0">
                  <c:v>0.15000000000000024</c:v>
                </c:pt>
                <c:pt idx="1">
                  <c:v>5.5000000000000014E-2</c:v>
                </c:pt>
                <c:pt idx="2">
                  <c:v>0.15000000000000024</c:v>
                </c:pt>
                <c:pt idx="3">
                  <c:v>5.5000000000000014E-2</c:v>
                </c:pt>
                <c:pt idx="4">
                  <c:v>2.9600000000000001E-2</c:v>
                </c:pt>
              </c:numCache>
            </c:numRef>
          </c:val>
        </c:ser>
        <c:ser>
          <c:idx val="1"/>
          <c:order val="1"/>
          <c:tx>
            <c:v>B(a)P dla drewna</c:v>
          </c:tx>
          <c:spPr>
            <a:solidFill>
              <a:srgbClr val="FFFF99"/>
            </a:solidFill>
            <a:ln>
              <a:solidFill>
                <a:schemeClr val="accent6">
                  <a:lumMod val="50000"/>
                </a:schemeClr>
              </a:solidFill>
            </a:ln>
          </c:spPr>
          <c:dLbls>
            <c:dLbl>
              <c:idx val="0"/>
              <c:layout>
                <c:manualLayout>
                  <c:x val="2.6533433354995955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1.5607901973527035E-2"/>
                  <c:y val="6.0816997345122794E-3"/>
                </c:manualLayout>
              </c:layout>
              <c:showVal val="1"/>
            </c:dLbl>
            <c:dLbl>
              <c:idx val="3"/>
              <c:layout>
                <c:manualLayout>
                  <c:x val="1.4047111776174324E-2"/>
                  <c:y val="-9.1225496017684118E-3"/>
                </c:manualLayout>
              </c:layout>
              <c:showVal val="1"/>
            </c:dLbl>
            <c:dLbl>
              <c:idx val="4"/>
              <c:layout>
                <c:manualLayout>
                  <c:x val="2.4972643157643252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wskaźniki!$B$56:$B$60</c:f>
              <c:strCache>
                <c:ptCount val="5"/>
                <c:pt idx="0">
                  <c:v>stare kotły</c:v>
                </c:pt>
                <c:pt idx="1">
                  <c:v>nowe kotły</c:v>
                </c:pt>
                <c:pt idx="2">
                  <c:v>bez paliw złej jakości</c:v>
                </c:pt>
                <c:pt idx="3">
                  <c:v>klasa 4</c:v>
                </c:pt>
                <c:pt idx="4">
                  <c:v>klasa 5</c:v>
                </c:pt>
              </c:strCache>
            </c:strRef>
          </c:cat>
          <c:val>
            <c:numRef>
              <c:f>wskaźniki!$J$56:$J$60</c:f>
              <c:numCache>
                <c:formatCode>General</c:formatCode>
                <c:ptCount val="5"/>
                <c:pt idx="0">
                  <c:v>0.12100000000000002</c:v>
                </c:pt>
                <c:pt idx="1">
                  <c:v>2.53E-2</c:v>
                </c:pt>
                <c:pt idx="2">
                  <c:v>0.19</c:v>
                </c:pt>
                <c:pt idx="3">
                  <c:v>2.53E-2</c:v>
                </c:pt>
                <c:pt idx="4">
                  <c:v>2.3E-2</c:v>
                </c:pt>
              </c:numCache>
            </c:numRef>
          </c:val>
        </c:ser>
        <c:shape val="box"/>
        <c:axId val="45362560"/>
        <c:axId val="45372544"/>
        <c:axId val="0"/>
      </c:bar3DChart>
      <c:catAx>
        <c:axId val="45362560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5372544"/>
        <c:crosses val="autoZero"/>
        <c:auto val="1"/>
        <c:lblAlgn val="ctr"/>
        <c:lblOffset val="100"/>
      </c:catAx>
      <c:valAx>
        <c:axId val="4537254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wskaźniki emisji [g/GJ]</a:t>
                </a:r>
              </a:p>
            </c:rich>
          </c:tx>
          <c:layout>
            <c:manualLayout>
              <c:xMode val="edge"/>
              <c:yMode val="edge"/>
              <c:x val="1.7299589636585715E-2"/>
              <c:y val="0.23370434240772797"/>
            </c:manualLayout>
          </c:layout>
        </c:title>
        <c:numFmt formatCode="#,##0.00" sourceLinked="0"/>
        <c:tickLblPos val="nextTo"/>
        <c:crossAx val="4536256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 sz="1400"/>
            </a:pPr>
            <a:r>
              <a:rPr lang="pl-PL" sz="1400" dirty="0"/>
              <a:t>wielkość emisji ze źródeł powierzchniowych w wariantach</a:t>
            </a:r>
          </a:p>
        </c:rich>
      </c:tx>
      <c:layout>
        <c:manualLayout>
          <c:xMode val="edge"/>
          <c:yMode val="edge"/>
          <c:x val="0.29419231196533718"/>
          <c:y val="0"/>
        </c:manualLayout>
      </c:layout>
    </c:title>
    <c:plotArea>
      <c:layout>
        <c:manualLayout>
          <c:layoutTarget val="inner"/>
          <c:xMode val="edge"/>
          <c:yMode val="edge"/>
          <c:x val="0.12416907907204162"/>
          <c:y val="0.14356004542730197"/>
          <c:w val="0.85129560350646583"/>
          <c:h val="0.55997536221465594"/>
        </c:manualLayout>
      </c:layout>
      <c:barChart>
        <c:barDir val="col"/>
        <c:grouping val="clustered"/>
        <c:ser>
          <c:idx val="0"/>
          <c:order val="0"/>
          <c:tx>
            <c:strRef>
              <c:f>'wykresy do dok.'!$AD$3</c:f>
              <c:strCache>
                <c:ptCount val="1"/>
                <c:pt idx="0">
                  <c:v>bazowa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dLbls>
            <c:dLbl>
              <c:idx val="0"/>
              <c:numFmt formatCode="#,##0" sourceLinked="0"/>
              <c:spPr/>
              <c:txPr>
                <a:bodyPr/>
                <a:lstStyle/>
                <a:p>
                  <a:pPr>
                    <a:defRPr b="1"/>
                  </a:pPr>
                  <a:endParaRPr lang="pl-PL"/>
                </a:p>
              </c:txPr>
            </c:dLbl>
            <c:dLbl>
              <c:idx val="1"/>
              <c:numFmt formatCode="#,##0" sourceLinked="0"/>
              <c:spPr/>
              <c:txPr>
                <a:bodyPr/>
                <a:lstStyle/>
                <a:p>
                  <a:pPr>
                    <a:defRPr b="1"/>
                  </a:pPr>
                  <a:endParaRPr lang="pl-PL"/>
                </a:p>
              </c:txPr>
            </c:dLbl>
            <c:dLbl>
              <c:idx val="2"/>
              <c:numFmt formatCode="#,##0" sourceLinked="0"/>
              <c:spPr/>
              <c:txPr>
                <a:bodyPr/>
                <a:lstStyle/>
                <a:p>
                  <a:pPr>
                    <a:defRPr b="1"/>
                  </a:pPr>
                  <a:endParaRPr lang="pl-PL"/>
                </a:p>
              </c:txPr>
            </c:dLbl>
            <c:numFmt formatCode="#,##0" sourceLinked="0"/>
            <c:showVal val="1"/>
          </c:dLbls>
          <c:cat>
            <c:strRef>
              <c:f>'wykresy do dok.'!$AC$4:$AC$6</c:f>
              <c:strCache>
                <c:ptCount val="3"/>
                <c:pt idx="0">
                  <c:v>PM10</c:v>
                </c:pt>
                <c:pt idx="1">
                  <c:v>PM2,5</c:v>
                </c:pt>
                <c:pt idx="2">
                  <c:v>NOx</c:v>
                </c:pt>
              </c:strCache>
            </c:strRef>
          </c:cat>
          <c:val>
            <c:numRef>
              <c:f>'wykresy do dok.'!$AD$4:$AD$6</c:f>
              <c:numCache>
                <c:formatCode>#,##0.00</c:formatCode>
                <c:ptCount val="3"/>
                <c:pt idx="0">
                  <c:v>24341.344638356415</c:v>
                </c:pt>
                <c:pt idx="1">
                  <c:v>19144.227961617777</c:v>
                </c:pt>
                <c:pt idx="2">
                  <c:v>9145.1773505450637</c:v>
                </c:pt>
              </c:numCache>
            </c:numRef>
          </c:val>
        </c:ser>
        <c:ser>
          <c:idx val="1"/>
          <c:order val="1"/>
          <c:tx>
            <c:strRef>
              <c:f>'wykresy do dok.'!$AE$3</c:f>
              <c:strCache>
                <c:ptCount val="1"/>
                <c:pt idx="0">
                  <c:v>wariant 1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0"/>
                  <c:y val="0.30605259546324931"/>
                </c:manualLayout>
              </c:layout>
              <c:showVal val="1"/>
            </c:dLbl>
            <c:dLbl>
              <c:idx val="1"/>
              <c:layout>
                <c:manualLayout>
                  <c:x val="1.5336460200074387E-3"/>
                  <c:y val="0.2853032669572663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0.18674395655384698"/>
                </c:manualLayout>
              </c:layout>
              <c:showVal val="1"/>
            </c:dLbl>
            <c:numFmt formatCode="#,##0" sourceLinked="0"/>
            <c:txPr>
              <a:bodyPr rot="-5400000" vert="horz"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'wykresy do dok.'!$AC$4:$AC$6</c:f>
              <c:strCache>
                <c:ptCount val="3"/>
                <c:pt idx="0">
                  <c:v>PM10</c:v>
                </c:pt>
                <c:pt idx="1">
                  <c:v>PM2,5</c:v>
                </c:pt>
                <c:pt idx="2">
                  <c:v>NOx</c:v>
                </c:pt>
              </c:strCache>
            </c:strRef>
          </c:cat>
          <c:val>
            <c:numRef>
              <c:f>'wykresy do dok.'!$AE$4:$AE$6</c:f>
              <c:numCache>
                <c:formatCode>#,##0.00</c:formatCode>
                <c:ptCount val="3"/>
                <c:pt idx="0">
                  <c:v>19207.583187631368</c:v>
                </c:pt>
                <c:pt idx="1">
                  <c:v>14930.511020456806</c:v>
                </c:pt>
                <c:pt idx="2">
                  <c:v>9181.6703263079671</c:v>
                </c:pt>
              </c:numCache>
            </c:numRef>
          </c:val>
        </c:ser>
        <c:ser>
          <c:idx val="2"/>
          <c:order val="2"/>
          <c:tx>
            <c:strRef>
              <c:f>'wykresy do dok.'!$AF$3</c:f>
              <c:strCache>
                <c:ptCount val="1"/>
                <c:pt idx="0">
                  <c:v>wariant 2</c:v>
                </c:pt>
              </c:strCache>
            </c:strRef>
          </c:tx>
          <c:spPr>
            <a:solidFill>
              <a:srgbClr val="00B050"/>
            </a:solidFill>
          </c:spPr>
          <c:dLbls>
            <c:numFmt formatCode="#,##0" sourceLinked="0"/>
            <c:txPr>
              <a:bodyPr rot="-5400000" vert="horz"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'wykresy do dok.'!$AC$4:$AC$6</c:f>
              <c:strCache>
                <c:ptCount val="3"/>
                <c:pt idx="0">
                  <c:v>PM10</c:v>
                </c:pt>
                <c:pt idx="1">
                  <c:v>PM2,5</c:v>
                </c:pt>
                <c:pt idx="2">
                  <c:v>NOx</c:v>
                </c:pt>
              </c:strCache>
            </c:strRef>
          </c:cat>
          <c:val>
            <c:numRef>
              <c:f>'wykresy do dok.'!$AF$4:$AF$6</c:f>
              <c:numCache>
                <c:formatCode>#,##0.00</c:formatCode>
                <c:ptCount val="3"/>
                <c:pt idx="0">
                  <c:v>2140.3534044900507</c:v>
                </c:pt>
                <c:pt idx="1">
                  <c:v>1660.2597806273834</c:v>
                </c:pt>
                <c:pt idx="2">
                  <c:v>9964.1095701964969</c:v>
                </c:pt>
              </c:numCache>
            </c:numRef>
          </c:val>
        </c:ser>
        <c:ser>
          <c:idx val="3"/>
          <c:order val="3"/>
          <c:tx>
            <c:strRef>
              <c:f>'wykresy do dok.'!$AG$3</c:f>
              <c:strCache>
                <c:ptCount val="1"/>
                <c:pt idx="0">
                  <c:v>wariant 3</c:v>
                </c:pt>
              </c:strCache>
            </c:strRef>
          </c:tx>
          <c:spPr>
            <a:solidFill>
              <a:srgbClr val="FF0000"/>
            </a:solidFill>
          </c:spPr>
          <c:dLbls>
            <c:numFmt formatCode="#,##0" sourceLinked="0"/>
            <c:txPr>
              <a:bodyPr rot="-5400000" vert="horz"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'wykresy do dok.'!$AC$4:$AC$6</c:f>
              <c:strCache>
                <c:ptCount val="3"/>
                <c:pt idx="0">
                  <c:v>PM10</c:v>
                </c:pt>
                <c:pt idx="1">
                  <c:v>PM2,5</c:v>
                </c:pt>
                <c:pt idx="2">
                  <c:v>NOx</c:v>
                </c:pt>
              </c:strCache>
            </c:strRef>
          </c:cat>
          <c:val>
            <c:numRef>
              <c:f>'wykresy do dok.'!$AG$4:$AG$6</c:f>
              <c:numCache>
                <c:formatCode>#,##0.00</c:formatCode>
                <c:ptCount val="3"/>
                <c:pt idx="0">
                  <c:v>10719.057310729269</c:v>
                </c:pt>
                <c:pt idx="1">
                  <c:v>8331.4050332250354</c:v>
                </c:pt>
                <c:pt idx="2">
                  <c:v>8107.4074375430991</c:v>
                </c:pt>
              </c:numCache>
            </c:numRef>
          </c:val>
        </c:ser>
        <c:ser>
          <c:idx val="4"/>
          <c:order val="4"/>
          <c:tx>
            <c:strRef>
              <c:f>'wykresy do dok.'!$AH$3</c:f>
              <c:strCache>
                <c:ptCount val="1"/>
                <c:pt idx="0">
                  <c:v>wariant 4</c:v>
                </c:pt>
              </c:strCache>
            </c:strRef>
          </c:tx>
          <c:spPr>
            <a:solidFill>
              <a:srgbClr val="FFFF99"/>
            </a:solidFill>
            <a:ln>
              <a:solidFill>
                <a:srgbClr val="C00000"/>
              </a:solidFill>
            </a:ln>
          </c:spPr>
          <c:dLbls>
            <c:numFmt formatCode="#,##0" sourceLinked="0"/>
            <c:txPr>
              <a:bodyPr rot="-5400000" vert="horz"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'wykresy do dok.'!$AC$4:$AC$6</c:f>
              <c:strCache>
                <c:ptCount val="3"/>
                <c:pt idx="0">
                  <c:v>PM10</c:v>
                </c:pt>
                <c:pt idx="1">
                  <c:v>PM2,5</c:v>
                </c:pt>
                <c:pt idx="2">
                  <c:v>NOx</c:v>
                </c:pt>
              </c:strCache>
            </c:strRef>
          </c:cat>
          <c:val>
            <c:numRef>
              <c:f>'wykresy do dok.'!$AH$4:$AH$6</c:f>
              <c:numCache>
                <c:formatCode>#,##0.00</c:formatCode>
                <c:ptCount val="3"/>
                <c:pt idx="0">
                  <c:v>771.40063461044178</c:v>
                </c:pt>
                <c:pt idx="1">
                  <c:v>605.50973182181474</c:v>
                </c:pt>
                <c:pt idx="2">
                  <c:v>8461.7668230080471</c:v>
                </c:pt>
              </c:numCache>
            </c:numRef>
          </c:val>
        </c:ser>
        <c:ser>
          <c:idx val="5"/>
          <c:order val="5"/>
          <c:tx>
            <c:strRef>
              <c:f>'wykresy do dok.'!$AI$3</c:f>
              <c:strCache>
                <c:ptCount val="1"/>
                <c:pt idx="0">
                  <c:v>wariant 5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Lbls>
            <c:numFmt formatCode="#,##0" sourceLinked="0"/>
            <c:txPr>
              <a:bodyPr rot="-5400000" vert="horz"/>
              <a:lstStyle/>
              <a:p>
                <a:pPr>
                  <a:defRPr b="1"/>
                </a:pPr>
                <a:endParaRPr lang="pl-PL"/>
              </a:p>
            </c:txPr>
            <c:showVal val="1"/>
          </c:dLbls>
          <c:cat>
            <c:strRef>
              <c:f>'wykresy do dok.'!$AC$4:$AC$6</c:f>
              <c:strCache>
                <c:ptCount val="3"/>
                <c:pt idx="0">
                  <c:v>PM10</c:v>
                </c:pt>
                <c:pt idx="1">
                  <c:v>PM2,5</c:v>
                </c:pt>
                <c:pt idx="2">
                  <c:v>NOx</c:v>
                </c:pt>
              </c:strCache>
            </c:strRef>
          </c:cat>
          <c:val>
            <c:numRef>
              <c:f>'wykresy do dok.'!$AI$4:$AI$6</c:f>
              <c:numCache>
                <c:formatCode>#,##0.00</c:formatCode>
                <c:ptCount val="3"/>
                <c:pt idx="0">
                  <c:v>2337.2703604432304</c:v>
                </c:pt>
                <c:pt idx="1">
                  <c:v>1971.2528583735766</c:v>
                </c:pt>
              </c:numCache>
            </c:numRef>
          </c:val>
        </c:ser>
        <c:axId val="67982464"/>
        <c:axId val="67984768"/>
      </c:barChart>
      <c:catAx>
        <c:axId val="6798246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67984768"/>
        <c:crosses val="autoZero"/>
        <c:auto val="1"/>
        <c:lblAlgn val="ctr"/>
        <c:lblOffset val="100"/>
      </c:catAx>
      <c:valAx>
        <c:axId val="6798476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emisja [Mg/rok]</a:t>
                </a:r>
              </a:p>
            </c:rich>
          </c:tx>
          <c:layout>
            <c:manualLayout>
              <c:xMode val="edge"/>
              <c:yMode val="edge"/>
              <c:x val="1.3708164605460134E-2"/>
              <c:y val="0.20046237198946681"/>
            </c:manualLayout>
          </c:layout>
        </c:title>
        <c:numFmt formatCode="#,##0" sourceLinked="0"/>
        <c:tickLblPos val="nextTo"/>
        <c:crossAx val="679824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89756794763738E-2"/>
          <c:y val="0.8940148838980797"/>
          <c:w val="0.89059877858958814"/>
          <c:h val="7.8185884922127483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sz="1400"/>
            </a:pPr>
            <a:r>
              <a:rPr lang="pl-PL" sz="1400" dirty="0"/>
              <a:t>wielkość emisji benzo(a)pirenu ze źródeł powierzchniowych w wariantach</a:t>
            </a:r>
          </a:p>
        </c:rich>
      </c:tx>
      <c:layout>
        <c:manualLayout>
          <c:xMode val="edge"/>
          <c:yMode val="edge"/>
          <c:x val="0.20236557990731727"/>
          <c:y val="0"/>
        </c:manualLayout>
      </c:layout>
    </c:title>
    <c:plotArea>
      <c:layout>
        <c:manualLayout>
          <c:layoutTarget val="inner"/>
          <c:xMode val="edge"/>
          <c:yMode val="edge"/>
          <c:x val="0.12416907907204162"/>
          <c:y val="0.14356004542730208"/>
          <c:w val="0.85129560350646605"/>
          <c:h val="0.58587413242415465"/>
        </c:manualLayout>
      </c:layout>
      <c:barChart>
        <c:barDir val="col"/>
        <c:grouping val="clustered"/>
        <c:ser>
          <c:idx val="0"/>
          <c:order val="0"/>
          <c:tx>
            <c:strRef>
              <c:f>'wykresy do dok.'!$AD$3</c:f>
              <c:strCache>
                <c:ptCount val="1"/>
                <c:pt idx="0">
                  <c:v>bazowa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dLbls>
            <c:dLbl>
              <c:idx val="0"/>
              <c:layout>
                <c:manualLayout>
                  <c:x val="0"/>
                  <c:y val="9.5164054962861705E-3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'wykresy do dok.'!$AC$7</c:f>
              <c:strCache>
                <c:ptCount val="1"/>
                <c:pt idx="0">
                  <c:v>B(a)P</c:v>
                </c:pt>
              </c:strCache>
            </c:strRef>
          </c:cat>
          <c:val>
            <c:numRef>
              <c:f>'wykresy do dok.'!$AD$7</c:f>
              <c:numCache>
                <c:formatCode>#,##0.000</c:formatCode>
                <c:ptCount val="1"/>
                <c:pt idx="0">
                  <c:v>8.743418025748138</c:v>
                </c:pt>
              </c:numCache>
            </c:numRef>
          </c:val>
        </c:ser>
        <c:ser>
          <c:idx val="1"/>
          <c:order val="1"/>
          <c:tx>
            <c:strRef>
              <c:f>'wykresy do dok.'!$AE$3</c:f>
              <c:strCache>
                <c:ptCount val="1"/>
                <c:pt idx="0">
                  <c:v>wariant 1</c:v>
                </c:pt>
              </c:strCache>
            </c:strRef>
          </c:tx>
          <c:spPr>
            <a:solidFill>
              <a:srgbClr val="FFC000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'wykresy do dok.'!$AC$7</c:f>
              <c:strCache>
                <c:ptCount val="1"/>
                <c:pt idx="0">
                  <c:v>B(a)P</c:v>
                </c:pt>
              </c:strCache>
            </c:strRef>
          </c:cat>
          <c:val>
            <c:numRef>
              <c:f>'wykresy do dok.'!$AE$7</c:f>
              <c:numCache>
                <c:formatCode>#,##0.000</c:formatCode>
                <c:ptCount val="1"/>
                <c:pt idx="0">
                  <c:v>7.6821167663333538</c:v>
                </c:pt>
              </c:numCache>
            </c:numRef>
          </c:val>
        </c:ser>
        <c:ser>
          <c:idx val="2"/>
          <c:order val="2"/>
          <c:tx>
            <c:strRef>
              <c:f>'wykresy do dok.'!$AF$3</c:f>
              <c:strCache>
                <c:ptCount val="1"/>
                <c:pt idx="0">
                  <c:v>wariant 2</c:v>
                </c:pt>
              </c:strCache>
            </c:strRef>
          </c:tx>
          <c:spPr>
            <a:solidFill>
              <a:srgbClr val="00B050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'wykresy do dok.'!$AC$7</c:f>
              <c:strCache>
                <c:ptCount val="1"/>
                <c:pt idx="0">
                  <c:v>B(a)P</c:v>
                </c:pt>
              </c:strCache>
            </c:strRef>
          </c:cat>
          <c:val>
            <c:numRef>
              <c:f>'wykresy do dok.'!$AF$7</c:f>
              <c:numCache>
                <c:formatCode>#,##0.000</c:formatCode>
                <c:ptCount val="1"/>
                <c:pt idx="0">
                  <c:v>2.0449076255936109</c:v>
                </c:pt>
              </c:numCache>
            </c:numRef>
          </c:val>
        </c:ser>
        <c:ser>
          <c:idx val="3"/>
          <c:order val="3"/>
          <c:tx>
            <c:strRef>
              <c:f>'wykresy do dok.'!$AG$3</c:f>
              <c:strCache>
                <c:ptCount val="1"/>
                <c:pt idx="0">
                  <c:v>wariant 3</c:v>
                </c:pt>
              </c:strCache>
            </c:strRef>
          </c:tx>
          <c:spPr>
            <a:solidFill>
              <a:srgbClr val="FF0000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'wykresy do dok.'!$AC$7</c:f>
              <c:strCache>
                <c:ptCount val="1"/>
                <c:pt idx="0">
                  <c:v>B(a)P</c:v>
                </c:pt>
              </c:strCache>
            </c:strRef>
          </c:cat>
          <c:val>
            <c:numRef>
              <c:f>'wykresy do dok.'!$AG$7</c:f>
              <c:numCache>
                <c:formatCode>#,##0.000</c:formatCode>
                <c:ptCount val="1"/>
                <c:pt idx="0">
                  <c:v>4.6939683788865665</c:v>
                </c:pt>
              </c:numCache>
            </c:numRef>
          </c:val>
        </c:ser>
        <c:ser>
          <c:idx val="4"/>
          <c:order val="4"/>
          <c:tx>
            <c:strRef>
              <c:f>'wykresy do dok.'!$AH$3</c:f>
              <c:strCache>
                <c:ptCount val="1"/>
                <c:pt idx="0">
                  <c:v>wariant 4</c:v>
                </c:pt>
              </c:strCache>
            </c:strRef>
          </c:tx>
          <c:spPr>
            <a:solidFill>
              <a:srgbClr val="FFFF99"/>
            </a:solidFill>
            <a:ln>
              <a:solidFill>
                <a:srgbClr val="C00000"/>
              </a:solidFill>
            </a:ln>
          </c:spPr>
          <c:dLbls>
            <c:numFmt formatCode="#,##0.0" sourceLinked="0"/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'wykresy do dok.'!$AC$7</c:f>
              <c:strCache>
                <c:ptCount val="1"/>
                <c:pt idx="0">
                  <c:v>B(a)P</c:v>
                </c:pt>
              </c:strCache>
            </c:strRef>
          </c:cat>
          <c:val>
            <c:numRef>
              <c:f>'wykresy do dok.'!$AH$7</c:f>
              <c:numCache>
                <c:formatCode>#,##0.000</c:formatCode>
                <c:ptCount val="1"/>
                <c:pt idx="0">
                  <c:v>1.1075365958952919</c:v>
                </c:pt>
              </c:numCache>
            </c:numRef>
          </c:val>
        </c:ser>
        <c:ser>
          <c:idx val="5"/>
          <c:order val="5"/>
          <c:tx>
            <c:strRef>
              <c:f>'wykresy do dok.'!$AI$3</c:f>
              <c:strCache>
                <c:ptCount val="1"/>
                <c:pt idx="0">
                  <c:v>wariant 5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'wykresy do dok.'!$AC$7</c:f>
              <c:strCache>
                <c:ptCount val="1"/>
                <c:pt idx="0">
                  <c:v>B(a)P</c:v>
                </c:pt>
              </c:strCache>
            </c:strRef>
          </c:cat>
          <c:val>
            <c:numRef>
              <c:f>'wykresy do dok.'!$AI$7</c:f>
              <c:numCache>
                <c:formatCode>#,##0.000</c:formatCode>
                <c:ptCount val="1"/>
                <c:pt idx="0">
                  <c:v>2.7470775374410024</c:v>
                </c:pt>
              </c:numCache>
            </c:numRef>
          </c:val>
        </c:ser>
        <c:axId val="76098944"/>
        <c:axId val="76150272"/>
      </c:barChart>
      <c:catAx>
        <c:axId val="7609894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76150272"/>
        <c:crosses val="autoZero"/>
        <c:auto val="1"/>
        <c:lblAlgn val="ctr"/>
        <c:lblOffset val="100"/>
      </c:catAx>
      <c:valAx>
        <c:axId val="7615027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emisja [Mg/rok]</a:t>
                </a:r>
              </a:p>
            </c:rich>
          </c:tx>
          <c:layout>
            <c:manualLayout>
              <c:xMode val="edge"/>
              <c:yMode val="edge"/>
              <c:x val="1.3708164605460144E-2"/>
              <c:y val="0.20046237198946687"/>
            </c:manualLayout>
          </c:layout>
        </c:title>
        <c:numFmt formatCode="#,##0" sourceLinked="0"/>
        <c:tickLblPos val="nextTo"/>
        <c:crossAx val="760989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89756794763738E-2"/>
          <c:y val="0.8940148838980797"/>
          <c:w val="0.89059877858958836"/>
          <c:h val="7.8185884922127483E-2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 lang="pl-PL" sz="1600" noProof="0"/>
            </a:pPr>
            <a:r>
              <a:rPr lang="pl-PL" sz="1600" noProof="0"/>
              <a:t>stopień redukcji emisji w stosunku do </a:t>
            </a:r>
            <a:r>
              <a:rPr lang="pl-PL" sz="1600" noProof="0" smtClean="0"/>
              <a:t>wariantu bazowego</a:t>
            </a:r>
            <a:endParaRPr lang="pl-PL" sz="1600" noProof="0"/>
          </a:p>
        </c:rich>
      </c:tx>
    </c:title>
    <c:view3D>
      <c:rAngAx val="1"/>
    </c:view3D>
    <c:plotArea>
      <c:layout>
        <c:manualLayout>
          <c:layoutTarget val="inner"/>
          <c:xMode val="edge"/>
          <c:yMode val="edge"/>
          <c:x val="8.2805681953072488E-2"/>
          <c:y val="0.194159436435968"/>
          <c:w val="0.8950837652831084"/>
          <c:h val="0.60177901501860176"/>
        </c:manualLayout>
      </c:layout>
      <c:bar3DChart>
        <c:barDir val="col"/>
        <c:grouping val="clustered"/>
        <c:ser>
          <c:idx val="0"/>
          <c:order val="0"/>
          <c:tx>
            <c:strRef>
              <c:f>'wykresy do dok.'!$AC$9</c:f>
              <c:strCache>
                <c:ptCount val="1"/>
                <c:pt idx="0">
                  <c:v>PM10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 rot="-5400000" vert="horz"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'wykresy do dok.'!$AE$3:$AI$3</c:f>
              <c:strCache>
                <c:ptCount val="5"/>
                <c:pt idx="0">
                  <c:v>wariant 1</c:v>
                </c:pt>
                <c:pt idx="1">
                  <c:v>wariant 2</c:v>
                </c:pt>
                <c:pt idx="2">
                  <c:v>wariant 3</c:v>
                </c:pt>
                <c:pt idx="3">
                  <c:v>wariant 4</c:v>
                </c:pt>
                <c:pt idx="4">
                  <c:v>wariant 5</c:v>
                </c:pt>
              </c:strCache>
            </c:strRef>
          </c:cat>
          <c:val>
            <c:numRef>
              <c:f>'wykresy do dok.'!$AE$9:$AI$9</c:f>
              <c:numCache>
                <c:formatCode>0.0%</c:formatCode>
                <c:ptCount val="5"/>
                <c:pt idx="0">
                  <c:v>-0.21090706068207207</c:v>
                </c:pt>
                <c:pt idx="1">
                  <c:v>-0.91206922064948981</c:v>
                </c:pt>
                <c:pt idx="2">
                  <c:v>-0.559635777316982</c:v>
                </c:pt>
                <c:pt idx="3">
                  <c:v>-0.96830903772690968</c:v>
                </c:pt>
                <c:pt idx="4">
                  <c:v>-0.90397940643097352</c:v>
                </c:pt>
              </c:numCache>
            </c:numRef>
          </c:val>
        </c:ser>
        <c:ser>
          <c:idx val="1"/>
          <c:order val="1"/>
          <c:tx>
            <c:strRef>
              <c:f>'wykresy do dok.'!$AC$10</c:f>
              <c:strCache>
                <c:ptCount val="1"/>
                <c:pt idx="0">
                  <c:v>PM2,5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 rot="-5400000" vert="horz"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'wykresy do dok.'!$AE$3:$AI$3</c:f>
              <c:strCache>
                <c:ptCount val="5"/>
                <c:pt idx="0">
                  <c:v>wariant 1</c:v>
                </c:pt>
                <c:pt idx="1">
                  <c:v>wariant 2</c:v>
                </c:pt>
                <c:pt idx="2">
                  <c:v>wariant 3</c:v>
                </c:pt>
                <c:pt idx="3">
                  <c:v>wariant 4</c:v>
                </c:pt>
                <c:pt idx="4">
                  <c:v>wariant 5</c:v>
                </c:pt>
              </c:strCache>
            </c:strRef>
          </c:cat>
          <c:val>
            <c:numRef>
              <c:f>'wykresy do dok.'!$AE$10:$AI$10</c:f>
              <c:numCache>
                <c:formatCode>0.0%</c:formatCode>
                <c:ptCount val="5"/>
                <c:pt idx="0">
                  <c:v>-0.22010378008499731</c:v>
                </c:pt>
                <c:pt idx="1">
                  <c:v>-0.91327622174390954</c:v>
                </c:pt>
                <c:pt idx="2">
                  <c:v>-0.56480851304483681</c:v>
                </c:pt>
                <c:pt idx="3">
                  <c:v>-0.96837115954554043</c:v>
                </c:pt>
                <c:pt idx="4">
                  <c:v>-0.89703147798251581</c:v>
                </c:pt>
              </c:numCache>
            </c:numRef>
          </c:val>
        </c:ser>
        <c:ser>
          <c:idx val="2"/>
          <c:order val="2"/>
          <c:tx>
            <c:strRef>
              <c:f>'wykresy do dok.'!$AC$11</c:f>
              <c:strCache>
                <c:ptCount val="1"/>
                <c:pt idx="0">
                  <c:v>B(a)P</c:v>
                </c:pt>
              </c:strCache>
            </c:strRef>
          </c:tx>
          <c:spPr>
            <a:solidFill>
              <a:srgbClr val="FFFF99"/>
            </a:solidFill>
            <a:ln>
              <a:solidFill>
                <a:srgbClr val="CC3300"/>
              </a:solidFill>
            </a:ln>
          </c:spPr>
          <c:dLbls>
            <c:txPr>
              <a:bodyPr rot="-5400000" vert="horz"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'wykresy do dok.'!$AE$3:$AI$3</c:f>
              <c:strCache>
                <c:ptCount val="5"/>
                <c:pt idx="0">
                  <c:v>wariant 1</c:v>
                </c:pt>
                <c:pt idx="1">
                  <c:v>wariant 2</c:v>
                </c:pt>
                <c:pt idx="2">
                  <c:v>wariant 3</c:v>
                </c:pt>
                <c:pt idx="3">
                  <c:v>wariant 4</c:v>
                </c:pt>
                <c:pt idx="4">
                  <c:v>wariant 5</c:v>
                </c:pt>
              </c:strCache>
            </c:strRef>
          </c:cat>
          <c:val>
            <c:numRef>
              <c:f>'wykresy do dok.'!$AE$11:$AI$11</c:f>
              <c:numCache>
                <c:formatCode>0.0%</c:formatCode>
                <c:ptCount val="5"/>
                <c:pt idx="0">
                  <c:v>-0.12138287981764032</c:v>
                </c:pt>
                <c:pt idx="1">
                  <c:v>-0.76612034108724458</c:v>
                </c:pt>
                <c:pt idx="2">
                  <c:v>-0.46314263311401849</c:v>
                </c:pt>
                <c:pt idx="3">
                  <c:v>-0.87332910394610541</c:v>
                </c:pt>
                <c:pt idx="4">
                  <c:v>-0.68581194112517085</c:v>
                </c:pt>
              </c:numCache>
            </c:numRef>
          </c:val>
        </c:ser>
        <c:shape val="box"/>
        <c:axId val="77629312"/>
        <c:axId val="77656064"/>
        <c:axId val="0"/>
      </c:bar3DChart>
      <c:catAx>
        <c:axId val="77629312"/>
        <c:scaling>
          <c:orientation val="minMax"/>
        </c:scaling>
        <c:axPos val="b"/>
        <c:majorTickMark val="in"/>
        <c:tickLblPos val="high"/>
        <c:txPr>
          <a:bodyPr/>
          <a:lstStyle/>
          <a:p>
            <a:pPr>
              <a:defRPr b="1"/>
            </a:pPr>
            <a:endParaRPr lang="pl-PL"/>
          </a:p>
        </c:txPr>
        <c:crossAx val="77656064"/>
        <c:crosses val="autoZero"/>
        <c:auto val="1"/>
        <c:lblAlgn val="ctr"/>
        <c:lblOffset val="100"/>
      </c:catAx>
      <c:valAx>
        <c:axId val="77656064"/>
        <c:scaling>
          <c:orientation val="minMax"/>
        </c:scaling>
        <c:axPos val="l"/>
        <c:majorGridlines/>
        <c:numFmt formatCode="0%" sourceLinked="0"/>
        <c:tickLblPos val="nextTo"/>
        <c:crossAx val="77629312"/>
        <c:crosses val="autoZero"/>
        <c:crossBetween val="between"/>
      </c:valAx>
    </c:plotArea>
    <c:legend>
      <c:legendPos val="b"/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 lang="pl-PL" noProof="0"/>
            </a:pPr>
            <a:r>
              <a:rPr lang="pl-PL" noProof="0" smtClean="0"/>
              <a:t>szacunkowe koszty </a:t>
            </a:r>
            <a:r>
              <a:rPr lang="pl-PL" noProof="0"/>
              <a:t>inwestycyjne dla poszczególnych wariantów</a:t>
            </a:r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koszty inwestycyjne</c:v>
          </c:tx>
          <c:spPr>
            <a:solidFill>
              <a:srgbClr val="FF9900"/>
            </a:solidFill>
          </c:spPr>
          <c:dLbls>
            <c:dLbl>
              <c:idx val="0"/>
              <c:delete val="1"/>
            </c:dLbl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'porónanie kosztów'!$C$3:$G$3</c:f>
              <c:strCache>
                <c:ptCount val="5"/>
                <c:pt idx="0">
                  <c:v>wariant 1</c:v>
                </c:pt>
                <c:pt idx="1">
                  <c:v>wariant 2</c:v>
                </c:pt>
                <c:pt idx="2">
                  <c:v>wariant 3</c:v>
                </c:pt>
                <c:pt idx="3">
                  <c:v>wariant 4</c:v>
                </c:pt>
                <c:pt idx="4">
                  <c:v>wariant 5</c:v>
                </c:pt>
              </c:strCache>
            </c:strRef>
          </c:cat>
          <c:val>
            <c:numRef>
              <c:f>'porónanie kosztów'!$C$4:$G$4</c:f>
              <c:numCache>
                <c:formatCode>#,##0.0</c:formatCode>
                <c:ptCount val="5"/>
                <c:pt idx="0">
                  <c:v>0</c:v>
                </c:pt>
                <c:pt idx="1">
                  <c:v>3740.5122499994104</c:v>
                </c:pt>
                <c:pt idx="2">
                  <c:v>2791.9071301558001</c:v>
                </c:pt>
                <c:pt idx="3">
                  <c:v>4830.6934906572624</c:v>
                </c:pt>
                <c:pt idx="4">
                  <c:v>3399.5424812435899</c:v>
                </c:pt>
              </c:numCache>
            </c:numRef>
          </c:val>
        </c:ser>
        <c:shape val="box"/>
        <c:axId val="89053440"/>
        <c:axId val="90116096"/>
        <c:axId val="0"/>
      </c:bar3DChart>
      <c:catAx>
        <c:axId val="89053440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90116096"/>
        <c:crosses val="autoZero"/>
        <c:auto val="1"/>
        <c:lblAlgn val="ctr"/>
        <c:lblOffset val="100"/>
      </c:catAx>
      <c:valAx>
        <c:axId val="9011609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[mln zł]</a:t>
                </a:r>
              </a:p>
            </c:rich>
          </c:tx>
          <c:layout>
            <c:manualLayout>
              <c:xMode val="edge"/>
              <c:yMode val="edge"/>
              <c:x val="1.563479553859095E-2"/>
              <c:y val="0.45299540472514549"/>
            </c:manualLayout>
          </c:layout>
        </c:title>
        <c:numFmt formatCode="#,##0" sourceLinked="0"/>
        <c:tickLblPos val="nextTo"/>
        <c:crossAx val="89053440"/>
        <c:crosses val="autoZero"/>
        <c:crossBetween val="between"/>
      </c:valAx>
    </c:plotArea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en-US"/>
              <a:t>redukcja kosztów zewnętrznych</a:t>
            </a:r>
            <a:r>
              <a:rPr lang="pl-PL"/>
              <a:t> złej jakości powietrza</a:t>
            </a:r>
            <a:endParaRPr lang="en-US"/>
          </a:p>
        </c:rich>
      </c:tx>
    </c:title>
    <c:view3D>
      <c:rAngAx val="1"/>
    </c:view3D>
    <c:plotArea>
      <c:layout>
        <c:manualLayout>
          <c:layoutTarget val="inner"/>
          <c:xMode val="edge"/>
          <c:yMode val="edge"/>
          <c:x val="9.4178545379015918E-2"/>
          <c:y val="0.273291509276747"/>
          <c:w val="0.8889513484009024"/>
          <c:h val="0.66698561270969969"/>
        </c:manualLayout>
      </c:layout>
      <c:bar3DChart>
        <c:barDir val="col"/>
        <c:grouping val="clustered"/>
        <c:ser>
          <c:idx val="0"/>
          <c:order val="0"/>
          <c:tx>
            <c:v>redukcja kosztów zewnętrznych</c:v>
          </c:tx>
          <c:spPr>
            <a:solidFill>
              <a:srgbClr val="006600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'koszty zewnętrzne'!$P$51:$T$51</c:f>
              <c:strCache>
                <c:ptCount val="5"/>
                <c:pt idx="0">
                  <c:v>wariant 1</c:v>
                </c:pt>
                <c:pt idx="1">
                  <c:v>wariant 2</c:v>
                </c:pt>
                <c:pt idx="2">
                  <c:v>wariant 3</c:v>
                </c:pt>
                <c:pt idx="3">
                  <c:v>wariant 4</c:v>
                </c:pt>
                <c:pt idx="4">
                  <c:v>wariant 5</c:v>
                </c:pt>
              </c:strCache>
            </c:strRef>
          </c:cat>
          <c:val>
            <c:numRef>
              <c:f>'koszty zewnętrzne'!$P$52:$T$52</c:f>
              <c:numCache>
                <c:formatCode>#,##0.00</c:formatCode>
                <c:ptCount val="5"/>
                <c:pt idx="0">
                  <c:v>-960.72746258470158</c:v>
                </c:pt>
                <c:pt idx="1">
                  <c:v>-3986.3447452658097</c:v>
                </c:pt>
                <c:pt idx="2">
                  <c:v>-2465.3236276735429</c:v>
                </c:pt>
                <c:pt idx="3">
                  <c:v>-4226.8277563934789</c:v>
                </c:pt>
                <c:pt idx="4">
                  <c:v>-3915.4383235396776</c:v>
                </c:pt>
              </c:numCache>
            </c:numRef>
          </c:val>
        </c:ser>
        <c:shape val="box"/>
        <c:axId val="93255936"/>
        <c:axId val="93319168"/>
        <c:axId val="0"/>
      </c:bar3DChart>
      <c:catAx>
        <c:axId val="93255936"/>
        <c:scaling>
          <c:orientation val="minMax"/>
        </c:scaling>
        <c:axPos val="b"/>
        <c:tickLblPos val="high"/>
        <c:txPr>
          <a:bodyPr/>
          <a:lstStyle/>
          <a:p>
            <a:pPr>
              <a:defRPr b="1"/>
            </a:pPr>
            <a:endParaRPr lang="pl-PL"/>
          </a:p>
        </c:txPr>
        <c:crossAx val="93319168"/>
        <c:crosses val="autoZero"/>
        <c:auto val="1"/>
        <c:lblAlgn val="ctr"/>
        <c:lblOffset val="100"/>
      </c:catAx>
      <c:valAx>
        <c:axId val="9331916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[mln zł]</a:t>
                </a:r>
              </a:p>
            </c:rich>
          </c:tx>
          <c:layout>
            <c:manualLayout>
              <c:xMode val="edge"/>
              <c:yMode val="edge"/>
              <c:x val="1.6381876572385018E-2"/>
              <c:y val="0.50537521377230832"/>
            </c:manualLayout>
          </c:layout>
        </c:title>
        <c:numFmt formatCode="#,##0" sourceLinked="0"/>
        <c:tickLblPos val="nextTo"/>
        <c:crossAx val="93255936"/>
        <c:crosses val="autoZero"/>
        <c:crossBetween val="between"/>
      </c:valAx>
    </c:plotArea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/>
            </a:pPr>
            <a:r>
              <a:rPr lang="pl-PL" dirty="0"/>
              <a:t>koszty </a:t>
            </a:r>
            <a:r>
              <a:rPr lang="pl-PL" dirty="0" smtClean="0"/>
              <a:t>zewnętrzne złej jakości powietrza</a:t>
            </a:r>
            <a:endParaRPr lang="en-US" dirty="0"/>
          </a:p>
        </c:rich>
      </c:tx>
      <c:layout>
        <c:manualLayout>
          <c:xMode val="edge"/>
          <c:yMode val="edge"/>
          <c:x val="0.28786361308253888"/>
          <c:y val="0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9.3585529103169515E-2"/>
          <c:y val="0.16561585749731528"/>
          <c:w val="0.88954428792281059"/>
          <c:h val="0.63687115573017206"/>
        </c:manualLayout>
      </c:layout>
      <c:bar3DChart>
        <c:barDir val="col"/>
        <c:grouping val="clustered"/>
        <c:ser>
          <c:idx val="0"/>
          <c:order val="0"/>
          <c:tx>
            <c:strRef>
              <c:f>'koszty zewnętrzne'!$I$52</c:f>
              <c:strCache>
                <c:ptCount val="1"/>
                <c:pt idx="0">
                  <c:v>woj. śląskie</c:v>
                </c:pt>
              </c:strCache>
            </c:strRef>
          </c:tx>
          <c:spPr>
            <a:solidFill>
              <a:srgbClr val="92D050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Val val="1"/>
          </c:dLbls>
          <c:cat>
            <c:strRef>
              <c:f>'koszty zewnętrzne'!$J$51:$O$51</c:f>
              <c:strCache>
                <c:ptCount val="6"/>
                <c:pt idx="0">
                  <c:v>bazowy</c:v>
                </c:pt>
                <c:pt idx="1">
                  <c:v>wariant 1</c:v>
                </c:pt>
                <c:pt idx="2">
                  <c:v>wariant 2</c:v>
                </c:pt>
                <c:pt idx="3">
                  <c:v>wariant 3</c:v>
                </c:pt>
                <c:pt idx="4">
                  <c:v>wariant 4</c:v>
                </c:pt>
                <c:pt idx="5">
                  <c:v>wariant 5</c:v>
                </c:pt>
              </c:strCache>
            </c:strRef>
          </c:cat>
          <c:val>
            <c:numRef>
              <c:f>'koszty zewnętrzne'!$J$52:$O$52</c:f>
              <c:numCache>
                <c:formatCode>#,##0.00</c:formatCode>
                <c:ptCount val="6"/>
                <c:pt idx="0">
                  <c:v>4364.8839752488484</c:v>
                </c:pt>
                <c:pt idx="1">
                  <c:v>3404.1565126641522</c:v>
                </c:pt>
                <c:pt idx="2">
                  <c:v>378.53922998304341</c:v>
                </c:pt>
                <c:pt idx="3">
                  <c:v>1899.5603475753105</c:v>
                </c:pt>
                <c:pt idx="4">
                  <c:v>138.05621885537403</c:v>
                </c:pt>
                <c:pt idx="5">
                  <c:v>449.44565170917525</c:v>
                </c:pt>
              </c:numCache>
            </c:numRef>
          </c:val>
        </c:ser>
        <c:shape val="box"/>
        <c:axId val="93903872"/>
        <c:axId val="95732480"/>
        <c:axId val="0"/>
      </c:bar3DChart>
      <c:catAx>
        <c:axId val="9390387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95732480"/>
        <c:crosses val="autoZero"/>
        <c:auto val="1"/>
        <c:lblAlgn val="ctr"/>
        <c:lblOffset val="100"/>
      </c:catAx>
      <c:valAx>
        <c:axId val="9573248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mln zł</a:t>
                </a:r>
              </a:p>
            </c:rich>
          </c:tx>
          <c:layout>
            <c:manualLayout>
              <c:xMode val="edge"/>
              <c:yMode val="edge"/>
              <c:x val="2.4766786741209537E-2"/>
              <c:y val="0.4330592055428189"/>
            </c:manualLayout>
          </c:layout>
        </c:title>
        <c:numFmt formatCode="#,##0" sourceLinked="0"/>
        <c:tickLblPos val="nextTo"/>
        <c:crossAx val="93903872"/>
        <c:crosses val="autoZero"/>
        <c:crossBetween val="between"/>
      </c:valAx>
    </c:plotArea>
    <c:plotVisOnly val="1"/>
  </c:chart>
  <c:txPr>
    <a:bodyPr/>
    <a:lstStyle/>
    <a:p>
      <a:pPr>
        <a:defRPr sz="1400">
          <a:latin typeface="Calibri" pitchFamily="34" charset="0"/>
        </a:defRPr>
      </a:pPr>
      <a:endParaRPr lang="pl-PL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353C9F-A570-4832-A687-0C214D719F10}" type="doc">
      <dgm:prSet loTypeId="urn:microsoft.com/office/officeart/2005/8/layout/vProcess5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FC9ED07-5330-4DBA-8CF6-0ECD9B8807C4}">
      <dgm:prSet phldrT="[Tekst]"/>
      <dgm:spPr/>
      <dgm:t>
        <a:bodyPr/>
        <a:lstStyle/>
        <a:p>
          <a:r>
            <a:rPr lang="pl-PL" b="1" i="0" dirty="0" smtClean="0">
              <a:solidFill>
                <a:srgbClr val="C00000"/>
              </a:solidFill>
            </a:rPr>
            <a:t>5 scenariuszy ograniczenia emisji z indywidualnych systemów grzewczych</a:t>
          </a:r>
          <a:endParaRPr lang="pl-PL" b="0" i="0" dirty="0" smtClean="0">
            <a:solidFill>
              <a:srgbClr val="C00000"/>
            </a:solidFill>
          </a:endParaRPr>
        </a:p>
      </dgm:t>
    </dgm:pt>
    <dgm:pt modelId="{36F4C00D-9E7A-434C-AE45-20A3C1711E39}" type="parTrans" cxnId="{444B9574-A2B5-4FDD-9008-501700E5579F}">
      <dgm:prSet/>
      <dgm:spPr/>
      <dgm:t>
        <a:bodyPr/>
        <a:lstStyle/>
        <a:p>
          <a:endParaRPr lang="pl-PL" i="0"/>
        </a:p>
      </dgm:t>
    </dgm:pt>
    <dgm:pt modelId="{032DF400-845D-4245-A46F-482CED906695}" type="sibTrans" cxnId="{444B9574-A2B5-4FDD-9008-501700E5579F}">
      <dgm:prSet/>
      <dgm:spPr/>
      <dgm:t>
        <a:bodyPr/>
        <a:lstStyle/>
        <a:p>
          <a:endParaRPr lang="pl-PL" i="0"/>
        </a:p>
      </dgm:t>
    </dgm:pt>
    <dgm:pt modelId="{D55CA349-9C4F-4B21-8545-79D41BF4EA34}">
      <dgm:prSet phldrT="[Tekst]"/>
      <dgm:spPr/>
      <dgm:t>
        <a:bodyPr/>
        <a:lstStyle/>
        <a:p>
          <a:r>
            <a:rPr lang="pl-PL" b="0" i="0" dirty="0" smtClean="0">
              <a:solidFill>
                <a:srgbClr val="C00000"/>
              </a:solidFill>
            </a:rPr>
            <a:t>wielkość emisji zanieczyszczeń do powietrza</a:t>
          </a:r>
        </a:p>
      </dgm:t>
    </dgm:pt>
    <dgm:pt modelId="{F2B3D99B-5252-402B-9F40-8833F0030846}" type="parTrans" cxnId="{BF8A48A1-596D-4BC9-A774-B699FC217B1F}">
      <dgm:prSet/>
      <dgm:spPr/>
      <dgm:t>
        <a:bodyPr/>
        <a:lstStyle/>
        <a:p>
          <a:endParaRPr lang="pl-PL" i="0"/>
        </a:p>
      </dgm:t>
    </dgm:pt>
    <dgm:pt modelId="{F305E78E-47C3-41D0-B5BF-AC44CE5902FF}" type="sibTrans" cxnId="{BF8A48A1-596D-4BC9-A774-B699FC217B1F}">
      <dgm:prSet/>
      <dgm:spPr/>
      <dgm:t>
        <a:bodyPr/>
        <a:lstStyle/>
        <a:p>
          <a:endParaRPr lang="pl-PL" i="0"/>
        </a:p>
      </dgm:t>
    </dgm:pt>
    <dgm:pt modelId="{C5B8E32C-0D7E-4BAD-A493-735262BBB699}">
      <dgm:prSet phldrT="[Tekst]"/>
      <dgm:spPr/>
      <dgm:t>
        <a:bodyPr/>
        <a:lstStyle/>
        <a:p>
          <a:r>
            <a:rPr lang="pl-PL" b="0" i="0" dirty="0" smtClean="0">
              <a:solidFill>
                <a:srgbClr val="C00000"/>
              </a:solidFill>
            </a:rPr>
            <a:t>koszty</a:t>
          </a:r>
        </a:p>
        <a:p>
          <a:r>
            <a:rPr lang="pl-PL" b="0" i="0" dirty="0" smtClean="0">
              <a:solidFill>
                <a:srgbClr val="C00000"/>
              </a:solidFill>
            </a:rPr>
            <a:t>(inwestycyjne oraz redukcja kosztów złej jakości powietrza)</a:t>
          </a:r>
        </a:p>
      </dgm:t>
    </dgm:pt>
    <dgm:pt modelId="{657A839D-A5A4-4CF3-BE39-BC86F367A756}" type="parTrans" cxnId="{282B12AC-B1F0-4F5A-86D9-69EA851AFEDA}">
      <dgm:prSet/>
      <dgm:spPr/>
      <dgm:t>
        <a:bodyPr/>
        <a:lstStyle/>
        <a:p>
          <a:endParaRPr lang="pl-PL"/>
        </a:p>
      </dgm:t>
    </dgm:pt>
    <dgm:pt modelId="{EA8C2241-3EAF-4975-9477-C71A84F3EF9A}" type="sibTrans" cxnId="{282B12AC-B1F0-4F5A-86D9-69EA851AFEDA}">
      <dgm:prSet/>
      <dgm:spPr/>
      <dgm:t>
        <a:bodyPr/>
        <a:lstStyle/>
        <a:p>
          <a:endParaRPr lang="pl-PL"/>
        </a:p>
      </dgm:t>
    </dgm:pt>
    <dgm:pt modelId="{2F71628E-B5E5-44E7-BE12-209B51974202}">
      <dgm:prSet phldrT="[Tekst]"/>
      <dgm:spPr/>
      <dgm:t>
        <a:bodyPr/>
        <a:lstStyle/>
        <a:p>
          <a:r>
            <a:rPr lang="pl-PL" b="0" i="0" dirty="0" smtClean="0">
              <a:solidFill>
                <a:srgbClr val="C00000"/>
              </a:solidFill>
            </a:rPr>
            <a:t>wyniki modelowania jakości powietrza</a:t>
          </a:r>
        </a:p>
      </dgm:t>
    </dgm:pt>
    <dgm:pt modelId="{D5333B2A-8FF5-46D4-8CDD-A2F5E3CF36B9}" type="parTrans" cxnId="{6857DFD3-4941-4959-99A4-E5D0328E0A79}">
      <dgm:prSet/>
      <dgm:spPr/>
      <dgm:t>
        <a:bodyPr/>
        <a:lstStyle/>
        <a:p>
          <a:endParaRPr lang="pl-PL"/>
        </a:p>
      </dgm:t>
    </dgm:pt>
    <dgm:pt modelId="{9D9459DC-A381-411A-B710-FA8ECF983FD5}" type="sibTrans" cxnId="{6857DFD3-4941-4959-99A4-E5D0328E0A79}">
      <dgm:prSet/>
      <dgm:spPr/>
      <dgm:t>
        <a:bodyPr/>
        <a:lstStyle/>
        <a:p>
          <a:endParaRPr lang="pl-PL"/>
        </a:p>
      </dgm:t>
    </dgm:pt>
    <dgm:pt modelId="{6EC214CB-77CD-46FD-9D84-F55A44CCC948}" type="pres">
      <dgm:prSet presAssocID="{4A353C9F-A570-4832-A687-0C214D719F1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C0C2EFF-EC35-4E3D-BD4E-0D0D838C5288}" type="pres">
      <dgm:prSet presAssocID="{4A353C9F-A570-4832-A687-0C214D719F10}" presName="dummyMaxCanvas" presStyleCnt="0">
        <dgm:presLayoutVars/>
      </dgm:prSet>
      <dgm:spPr/>
    </dgm:pt>
    <dgm:pt modelId="{C3A90404-83C2-4272-A4C4-494AF3962884}" type="pres">
      <dgm:prSet presAssocID="{4A353C9F-A570-4832-A687-0C214D719F1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3CF45A1-76EF-40E5-88D7-D99982730ED3}" type="pres">
      <dgm:prSet presAssocID="{4A353C9F-A570-4832-A687-0C214D719F1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96413A9-012E-460D-AC43-44BA084E51BE}" type="pres">
      <dgm:prSet presAssocID="{4A353C9F-A570-4832-A687-0C214D719F1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8438F04-5984-4507-84A0-80209DF7A7FB}" type="pres">
      <dgm:prSet presAssocID="{4A353C9F-A570-4832-A687-0C214D719F10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412E686-CF98-4621-B4F3-9E8D4BAFF004}" type="pres">
      <dgm:prSet presAssocID="{4A353C9F-A570-4832-A687-0C214D719F1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BB66B02-2620-4AD7-988E-16C932D56D83}" type="pres">
      <dgm:prSet presAssocID="{4A353C9F-A570-4832-A687-0C214D719F1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A08BC0D-B099-4925-8B13-8F72E7F924C0}" type="pres">
      <dgm:prSet presAssocID="{4A353C9F-A570-4832-A687-0C214D719F1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FBF7F87-2404-4DE4-A602-A54E0D71B243}" type="pres">
      <dgm:prSet presAssocID="{4A353C9F-A570-4832-A687-0C214D719F1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A95C00C-E746-46D2-86CC-152E8B96CF88}" type="pres">
      <dgm:prSet presAssocID="{4A353C9F-A570-4832-A687-0C214D719F1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C94EA0E-E642-4B33-9E3C-DD9AA6FC0D4D}" type="pres">
      <dgm:prSet presAssocID="{4A353C9F-A570-4832-A687-0C214D719F1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900AE29-E7DC-4DF5-9F24-3B77B7BD2397}" type="pres">
      <dgm:prSet presAssocID="{4A353C9F-A570-4832-A687-0C214D719F1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C7D9D46-5A8E-4973-84E4-8CBAD623EABE}" type="presOf" srcId="{032DF400-845D-4245-A46F-482CED906695}" destId="{F412E686-CF98-4621-B4F3-9E8D4BAFF004}" srcOrd="0" destOrd="0" presId="urn:microsoft.com/office/officeart/2005/8/layout/vProcess5"/>
    <dgm:cxn modelId="{47EA0EFF-32CA-4495-87D5-36CFAA3A97EB}" type="presOf" srcId="{9FC9ED07-5330-4DBA-8CF6-0ECD9B8807C4}" destId="{C3A90404-83C2-4272-A4C4-494AF3962884}" srcOrd="0" destOrd="0" presId="urn:microsoft.com/office/officeart/2005/8/layout/vProcess5"/>
    <dgm:cxn modelId="{7A5084FC-900A-4E43-85EF-6D1E9BABD37A}" type="presOf" srcId="{EA8C2241-3EAF-4975-9477-C71A84F3EF9A}" destId="{5A08BC0D-B099-4925-8B13-8F72E7F924C0}" srcOrd="0" destOrd="0" presId="urn:microsoft.com/office/officeart/2005/8/layout/vProcess5"/>
    <dgm:cxn modelId="{282B12AC-B1F0-4F5A-86D9-69EA851AFEDA}" srcId="{4A353C9F-A570-4832-A687-0C214D719F10}" destId="{C5B8E32C-0D7E-4BAD-A493-735262BBB699}" srcOrd="2" destOrd="0" parTransId="{657A839D-A5A4-4CF3-BE39-BC86F367A756}" sibTransId="{EA8C2241-3EAF-4975-9477-C71A84F3EF9A}"/>
    <dgm:cxn modelId="{A0775382-A872-43DB-AD2A-F0FF75F15D7A}" type="presOf" srcId="{4A353C9F-A570-4832-A687-0C214D719F10}" destId="{6EC214CB-77CD-46FD-9D84-F55A44CCC948}" srcOrd="0" destOrd="0" presId="urn:microsoft.com/office/officeart/2005/8/layout/vProcess5"/>
    <dgm:cxn modelId="{7B451523-679D-4F15-A266-A89AAA22ABA3}" type="presOf" srcId="{2F71628E-B5E5-44E7-BE12-209B51974202}" destId="{98438F04-5984-4507-84A0-80209DF7A7FB}" srcOrd="0" destOrd="0" presId="urn:microsoft.com/office/officeart/2005/8/layout/vProcess5"/>
    <dgm:cxn modelId="{6857DFD3-4941-4959-99A4-E5D0328E0A79}" srcId="{4A353C9F-A570-4832-A687-0C214D719F10}" destId="{2F71628E-B5E5-44E7-BE12-209B51974202}" srcOrd="3" destOrd="0" parTransId="{D5333B2A-8FF5-46D4-8CDD-A2F5E3CF36B9}" sibTransId="{9D9459DC-A381-411A-B710-FA8ECF983FD5}"/>
    <dgm:cxn modelId="{1254BF53-11D1-4881-8973-07C35041AB0F}" type="presOf" srcId="{D55CA349-9C4F-4B21-8545-79D41BF4EA34}" destId="{33CF45A1-76EF-40E5-88D7-D99982730ED3}" srcOrd="0" destOrd="0" presId="urn:microsoft.com/office/officeart/2005/8/layout/vProcess5"/>
    <dgm:cxn modelId="{2041AEAA-ABAA-4810-89B1-832BBA0A9F49}" type="presOf" srcId="{C5B8E32C-0D7E-4BAD-A493-735262BBB699}" destId="{E96413A9-012E-460D-AC43-44BA084E51BE}" srcOrd="0" destOrd="0" presId="urn:microsoft.com/office/officeart/2005/8/layout/vProcess5"/>
    <dgm:cxn modelId="{BF8A48A1-596D-4BC9-A774-B699FC217B1F}" srcId="{4A353C9F-A570-4832-A687-0C214D719F10}" destId="{D55CA349-9C4F-4B21-8545-79D41BF4EA34}" srcOrd="1" destOrd="0" parTransId="{F2B3D99B-5252-402B-9F40-8833F0030846}" sibTransId="{F305E78E-47C3-41D0-B5BF-AC44CE5902FF}"/>
    <dgm:cxn modelId="{444B9574-A2B5-4FDD-9008-501700E5579F}" srcId="{4A353C9F-A570-4832-A687-0C214D719F10}" destId="{9FC9ED07-5330-4DBA-8CF6-0ECD9B8807C4}" srcOrd="0" destOrd="0" parTransId="{36F4C00D-9E7A-434C-AE45-20A3C1711E39}" sibTransId="{032DF400-845D-4245-A46F-482CED906695}"/>
    <dgm:cxn modelId="{AD320832-E8D4-45FB-AED3-7AC5F5215D9B}" type="presOf" srcId="{D55CA349-9C4F-4B21-8545-79D41BF4EA34}" destId="{CA95C00C-E746-46D2-86CC-152E8B96CF88}" srcOrd="1" destOrd="0" presId="urn:microsoft.com/office/officeart/2005/8/layout/vProcess5"/>
    <dgm:cxn modelId="{DB45F9AE-B21A-4B99-9C49-BE32F4DC0CD6}" type="presOf" srcId="{2F71628E-B5E5-44E7-BE12-209B51974202}" destId="{9900AE29-E7DC-4DF5-9F24-3B77B7BD2397}" srcOrd="1" destOrd="0" presId="urn:microsoft.com/office/officeart/2005/8/layout/vProcess5"/>
    <dgm:cxn modelId="{5A2FF016-633F-422C-92F0-240168A0CFCB}" type="presOf" srcId="{C5B8E32C-0D7E-4BAD-A493-735262BBB699}" destId="{2C94EA0E-E642-4B33-9E3C-DD9AA6FC0D4D}" srcOrd="1" destOrd="0" presId="urn:microsoft.com/office/officeart/2005/8/layout/vProcess5"/>
    <dgm:cxn modelId="{88E43A3F-BA3B-47A8-9D08-ADC0EE6ECA56}" type="presOf" srcId="{F305E78E-47C3-41D0-B5BF-AC44CE5902FF}" destId="{5BB66B02-2620-4AD7-988E-16C932D56D83}" srcOrd="0" destOrd="0" presId="urn:microsoft.com/office/officeart/2005/8/layout/vProcess5"/>
    <dgm:cxn modelId="{4AF54D48-617A-40A6-A791-0D7AD3D10698}" type="presOf" srcId="{9FC9ED07-5330-4DBA-8CF6-0ECD9B8807C4}" destId="{2FBF7F87-2404-4DE4-A602-A54E0D71B243}" srcOrd="1" destOrd="0" presId="urn:microsoft.com/office/officeart/2005/8/layout/vProcess5"/>
    <dgm:cxn modelId="{2AFDA15A-082C-41AF-BA9B-71084A06675B}" type="presParOf" srcId="{6EC214CB-77CD-46FD-9D84-F55A44CCC948}" destId="{1C0C2EFF-EC35-4E3D-BD4E-0D0D838C5288}" srcOrd="0" destOrd="0" presId="urn:microsoft.com/office/officeart/2005/8/layout/vProcess5"/>
    <dgm:cxn modelId="{19E35E0D-F7C5-4AB1-A437-A93DE12B356F}" type="presParOf" srcId="{6EC214CB-77CD-46FD-9D84-F55A44CCC948}" destId="{C3A90404-83C2-4272-A4C4-494AF3962884}" srcOrd="1" destOrd="0" presId="urn:microsoft.com/office/officeart/2005/8/layout/vProcess5"/>
    <dgm:cxn modelId="{09FDB397-1016-4E16-99DB-5A32F3E6D7F0}" type="presParOf" srcId="{6EC214CB-77CD-46FD-9D84-F55A44CCC948}" destId="{33CF45A1-76EF-40E5-88D7-D99982730ED3}" srcOrd="2" destOrd="0" presId="urn:microsoft.com/office/officeart/2005/8/layout/vProcess5"/>
    <dgm:cxn modelId="{142E7FC6-0136-4516-BB3C-5616739247FD}" type="presParOf" srcId="{6EC214CB-77CD-46FD-9D84-F55A44CCC948}" destId="{E96413A9-012E-460D-AC43-44BA084E51BE}" srcOrd="3" destOrd="0" presId="urn:microsoft.com/office/officeart/2005/8/layout/vProcess5"/>
    <dgm:cxn modelId="{DBECEC50-71FC-4E50-9207-B9987DCF3206}" type="presParOf" srcId="{6EC214CB-77CD-46FD-9D84-F55A44CCC948}" destId="{98438F04-5984-4507-84A0-80209DF7A7FB}" srcOrd="4" destOrd="0" presId="urn:microsoft.com/office/officeart/2005/8/layout/vProcess5"/>
    <dgm:cxn modelId="{01470682-A0F2-4C95-8D21-845E18E5BA91}" type="presParOf" srcId="{6EC214CB-77CD-46FD-9D84-F55A44CCC948}" destId="{F412E686-CF98-4621-B4F3-9E8D4BAFF004}" srcOrd="5" destOrd="0" presId="urn:microsoft.com/office/officeart/2005/8/layout/vProcess5"/>
    <dgm:cxn modelId="{DBD5AA63-E49B-4DA7-8517-8F97F6724B10}" type="presParOf" srcId="{6EC214CB-77CD-46FD-9D84-F55A44CCC948}" destId="{5BB66B02-2620-4AD7-988E-16C932D56D83}" srcOrd="6" destOrd="0" presId="urn:microsoft.com/office/officeart/2005/8/layout/vProcess5"/>
    <dgm:cxn modelId="{8DFDBEBE-B38E-4C81-8462-6F78D2013F18}" type="presParOf" srcId="{6EC214CB-77CD-46FD-9D84-F55A44CCC948}" destId="{5A08BC0D-B099-4925-8B13-8F72E7F924C0}" srcOrd="7" destOrd="0" presId="urn:microsoft.com/office/officeart/2005/8/layout/vProcess5"/>
    <dgm:cxn modelId="{6690FE39-FADA-476E-BE2D-D577A741E614}" type="presParOf" srcId="{6EC214CB-77CD-46FD-9D84-F55A44CCC948}" destId="{2FBF7F87-2404-4DE4-A602-A54E0D71B243}" srcOrd="8" destOrd="0" presId="urn:microsoft.com/office/officeart/2005/8/layout/vProcess5"/>
    <dgm:cxn modelId="{4F01FE5F-3CDB-450B-8913-E841B5622126}" type="presParOf" srcId="{6EC214CB-77CD-46FD-9D84-F55A44CCC948}" destId="{CA95C00C-E746-46D2-86CC-152E8B96CF88}" srcOrd="9" destOrd="0" presId="urn:microsoft.com/office/officeart/2005/8/layout/vProcess5"/>
    <dgm:cxn modelId="{ECA56F68-446D-4E4E-9F94-2E514CAF7BC4}" type="presParOf" srcId="{6EC214CB-77CD-46FD-9D84-F55A44CCC948}" destId="{2C94EA0E-E642-4B33-9E3C-DD9AA6FC0D4D}" srcOrd="10" destOrd="0" presId="urn:microsoft.com/office/officeart/2005/8/layout/vProcess5"/>
    <dgm:cxn modelId="{E9BE5FFE-B852-416A-B182-E24BC6E42E52}" type="presParOf" srcId="{6EC214CB-77CD-46FD-9D84-F55A44CCC948}" destId="{9900AE29-E7DC-4DF5-9F24-3B77B7BD239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749CFD-6351-4920-9A02-4D960C1C5EA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557BA6B-0131-4AFC-87CF-657D514E2462}">
      <dgm:prSet phldrT="[Tekst]"/>
      <dgm:spPr/>
      <dgm:t>
        <a:bodyPr/>
        <a:lstStyle/>
        <a:p>
          <a:r>
            <a:rPr lang="pl-PL" b="1" dirty="0" smtClean="0">
              <a:solidFill>
                <a:srgbClr val="C00000"/>
              </a:solidFill>
            </a:rPr>
            <a:t>scenariusz 1</a:t>
          </a:r>
          <a:endParaRPr lang="pl-PL" b="1" dirty="0">
            <a:solidFill>
              <a:srgbClr val="C00000"/>
            </a:solidFill>
          </a:endParaRPr>
        </a:p>
      </dgm:t>
    </dgm:pt>
    <dgm:pt modelId="{74B7E8AF-65C9-4686-BC5A-7E1A5F0C9A00}" type="parTrans" cxnId="{B512B3F9-DFF0-4466-9D74-C12F9286804C}">
      <dgm:prSet/>
      <dgm:spPr/>
      <dgm:t>
        <a:bodyPr/>
        <a:lstStyle/>
        <a:p>
          <a:endParaRPr lang="pl-PL" b="1"/>
        </a:p>
      </dgm:t>
    </dgm:pt>
    <dgm:pt modelId="{D40CBD6F-A05E-4968-973C-85AF360E91D3}" type="sibTrans" cxnId="{B512B3F9-DFF0-4466-9D74-C12F9286804C}">
      <dgm:prSet/>
      <dgm:spPr/>
      <dgm:t>
        <a:bodyPr/>
        <a:lstStyle/>
        <a:p>
          <a:endParaRPr lang="pl-PL" b="1"/>
        </a:p>
      </dgm:t>
    </dgm:pt>
    <dgm:pt modelId="{8B38ACCE-138A-44CD-A58F-8C8FBA0E5F8E}">
      <dgm:prSet phldrT="[Tekst]"/>
      <dgm:spPr/>
      <dgm:t>
        <a:bodyPr/>
        <a:lstStyle/>
        <a:p>
          <a:r>
            <a:rPr lang="pl-PL" b="1" dirty="0" smtClean="0"/>
            <a:t>poprawa jakości stosowanych paliw stałych</a:t>
          </a:r>
          <a:endParaRPr lang="pl-PL" b="1" dirty="0"/>
        </a:p>
      </dgm:t>
    </dgm:pt>
    <dgm:pt modelId="{7AED3C5A-2DAE-492C-BC85-DC037DD6817B}" type="parTrans" cxnId="{985F171F-B978-4B96-BFEF-82D72C196274}">
      <dgm:prSet/>
      <dgm:spPr/>
      <dgm:t>
        <a:bodyPr/>
        <a:lstStyle/>
        <a:p>
          <a:endParaRPr lang="pl-PL" b="1"/>
        </a:p>
      </dgm:t>
    </dgm:pt>
    <dgm:pt modelId="{153937DF-4D39-42D4-B817-ADC81915E204}" type="sibTrans" cxnId="{985F171F-B978-4B96-BFEF-82D72C196274}">
      <dgm:prSet/>
      <dgm:spPr/>
      <dgm:t>
        <a:bodyPr/>
        <a:lstStyle/>
        <a:p>
          <a:endParaRPr lang="pl-PL" b="1"/>
        </a:p>
      </dgm:t>
    </dgm:pt>
    <dgm:pt modelId="{46138F6C-90A6-44FB-AF72-54BC564E936D}">
      <dgm:prSet phldrT="[Tekst]"/>
      <dgm:spPr/>
      <dgm:t>
        <a:bodyPr/>
        <a:lstStyle/>
        <a:p>
          <a:r>
            <a:rPr lang="pl-PL" b="1" dirty="0" smtClean="0"/>
            <a:t>ograniczenia z uchwały </a:t>
          </a:r>
          <a:r>
            <a:rPr lang="pl-PL" b="1" dirty="0" err="1" smtClean="0"/>
            <a:t>antysmogowej</a:t>
          </a:r>
          <a:r>
            <a:rPr lang="pl-PL" b="1" dirty="0" smtClean="0"/>
            <a:t> od 1.09.2017 r.</a:t>
          </a:r>
          <a:endParaRPr lang="pl-PL" b="1" dirty="0"/>
        </a:p>
      </dgm:t>
    </dgm:pt>
    <dgm:pt modelId="{8E78E650-022A-46B7-A842-9EA7143BCC6A}" type="parTrans" cxnId="{707CDD50-86BB-4B1E-89EC-9777159393EB}">
      <dgm:prSet/>
      <dgm:spPr/>
      <dgm:t>
        <a:bodyPr/>
        <a:lstStyle/>
        <a:p>
          <a:endParaRPr lang="pl-PL" b="1"/>
        </a:p>
      </dgm:t>
    </dgm:pt>
    <dgm:pt modelId="{5F60EBAA-4946-4129-9A17-12A19BD6924A}" type="sibTrans" cxnId="{707CDD50-86BB-4B1E-89EC-9777159393EB}">
      <dgm:prSet/>
      <dgm:spPr/>
      <dgm:t>
        <a:bodyPr/>
        <a:lstStyle/>
        <a:p>
          <a:endParaRPr lang="pl-PL" b="1"/>
        </a:p>
      </dgm:t>
    </dgm:pt>
    <dgm:pt modelId="{8765251A-E0E4-4D00-9D83-0ABD81256CE3}">
      <dgm:prSet phldrT="[Tekst]"/>
      <dgm:spPr/>
      <dgm:t>
        <a:bodyPr/>
        <a:lstStyle/>
        <a:p>
          <a:r>
            <a:rPr lang="pl-PL" b="1" dirty="0" smtClean="0">
              <a:solidFill>
                <a:srgbClr val="C00000"/>
              </a:solidFill>
            </a:rPr>
            <a:t>scenariusz 2</a:t>
          </a:r>
          <a:endParaRPr lang="pl-PL" b="1" dirty="0">
            <a:solidFill>
              <a:srgbClr val="C00000"/>
            </a:solidFill>
          </a:endParaRPr>
        </a:p>
      </dgm:t>
    </dgm:pt>
    <dgm:pt modelId="{2F844CC3-B7CD-47D4-B728-0DBD46CCC908}" type="parTrans" cxnId="{83DDDD3B-9874-45CF-A1D2-A52DD6058DCD}">
      <dgm:prSet/>
      <dgm:spPr/>
      <dgm:t>
        <a:bodyPr/>
        <a:lstStyle/>
        <a:p>
          <a:endParaRPr lang="pl-PL" b="1"/>
        </a:p>
      </dgm:t>
    </dgm:pt>
    <dgm:pt modelId="{37EEC7C1-3CE5-48DD-83FC-FA16E4A65BA0}" type="sibTrans" cxnId="{83DDDD3B-9874-45CF-A1D2-A52DD6058DCD}">
      <dgm:prSet/>
      <dgm:spPr/>
      <dgm:t>
        <a:bodyPr/>
        <a:lstStyle/>
        <a:p>
          <a:endParaRPr lang="pl-PL" b="1"/>
        </a:p>
      </dgm:t>
    </dgm:pt>
    <dgm:pt modelId="{BBD6F0AA-7A4F-49DE-AF59-676FFC1DA28F}">
      <dgm:prSet phldrT="[Tekst]"/>
      <dgm:spPr/>
      <dgm:t>
        <a:bodyPr/>
        <a:lstStyle/>
        <a:p>
          <a:r>
            <a:rPr lang="pl-PL" b="1" dirty="0" smtClean="0"/>
            <a:t>jednolity – kotły na paliwa stałe klasa 5</a:t>
          </a:r>
          <a:endParaRPr lang="pl-PL" b="1" dirty="0"/>
        </a:p>
      </dgm:t>
    </dgm:pt>
    <dgm:pt modelId="{B7D35AB3-ACB6-4B7B-9B4A-7493D3FE682D}" type="parTrans" cxnId="{DFE2D878-9590-4518-9242-A82B8E9A99C5}">
      <dgm:prSet/>
      <dgm:spPr/>
      <dgm:t>
        <a:bodyPr/>
        <a:lstStyle/>
        <a:p>
          <a:endParaRPr lang="pl-PL" b="1"/>
        </a:p>
      </dgm:t>
    </dgm:pt>
    <dgm:pt modelId="{4BCEC883-F0F1-42A8-8036-F1020158FAD7}" type="sibTrans" cxnId="{DFE2D878-9590-4518-9242-A82B8E9A99C5}">
      <dgm:prSet/>
      <dgm:spPr/>
      <dgm:t>
        <a:bodyPr/>
        <a:lstStyle/>
        <a:p>
          <a:endParaRPr lang="pl-PL" b="1"/>
        </a:p>
      </dgm:t>
    </dgm:pt>
    <dgm:pt modelId="{AE5320C8-3231-40A5-B839-97F784F8E703}">
      <dgm:prSet phldrT="[Tekst]"/>
      <dgm:spPr/>
      <dgm:t>
        <a:bodyPr/>
        <a:lstStyle/>
        <a:p>
          <a:r>
            <a:rPr lang="pl-PL" b="1" dirty="0" smtClean="0">
              <a:solidFill>
                <a:srgbClr val="C00000"/>
              </a:solidFill>
            </a:rPr>
            <a:t>scenariusz  3</a:t>
          </a:r>
          <a:endParaRPr lang="pl-PL" b="1" dirty="0">
            <a:solidFill>
              <a:srgbClr val="C00000"/>
            </a:solidFill>
          </a:endParaRPr>
        </a:p>
      </dgm:t>
    </dgm:pt>
    <dgm:pt modelId="{FD068674-23A1-4048-9773-3C23CFC01F68}" type="parTrans" cxnId="{9DB81599-7C03-44E0-ADC1-C863BC4C7626}">
      <dgm:prSet/>
      <dgm:spPr/>
      <dgm:t>
        <a:bodyPr/>
        <a:lstStyle/>
        <a:p>
          <a:endParaRPr lang="pl-PL" b="1"/>
        </a:p>
      </dgm:t>
    </dgm:pt>
    <dgm:pt modelId="{29E28707-BF4A-424C-BDF5-C80AC9616268}" type="sibTrans" cxnId="{9DB81599-7C03-44E0-ADC1-C863BC4C7626}">
      <dgm:prSet/>
      <dgm:spPr/>
      <dgm:t>
        <a:bodyPr/>
        <a:lstStyle/>
        <a:p>
          <a:endParaRPr lang="pl-PL" b="1"/>
        </a:p>
      </dgm:t>
    </dgm:pt>
    <dgm:pt modelId="{0ED10548-EE6A-4984-81CC-B286835C2EC4}">
      <dgm:prSet phldrT="[Tekst]"/>
      <dgm:spPr/>
      <dgm:t>
        <a:bodyPr/>
        <a:lstStyle/>
        <a:p>
          <a:r>
            <a:rPr lang="pl-PL" b="1" dirty="0" smtClean="0"/>
            <a:t>podłączenie do </a:t>
          </a:r>
          <a:r>
            <a:rPr lang="pl-PL" b="1" u="sng" dirty="0" smtClean="0"/>
            <a:t>istniejących</a:t>
          </a:r>
          <a:r>
            <a:rPr lang="pl-PL" b="1" dirty="0" smtClean="0"/>
            <a:t> sieci cieplnych oraz gazowej w miastach</a:t>
          </a:r>
          <a:endParaRPr lang="pl-PL" b="1" dirty="0"/>
        </a:p>
      </dgm:t>
    </dgm:pt>
    <dgm:pt modelId="{D832A4A5-2385-44E3-A96D-D68D545B22DC}" type="parTrans" cxnId="{7A58E718-9FCC-49C2-8698-5B76BD6A5FEC}">
      <dgm:prSet/>
      <dgm:spPr/>
      <dgm:t>
        <a:bodyPr/>
        <a:lstStyle/>
        <a:p>
          <a:endParaRPr lang="pl-PL" b="1"/>
        </a:p>
      </dgm:t>
    </dgm:pt>
    <dgm:pt modelId="{3D47178F-9392-4138-9170-8A3841200C28}" type="sibTrans" cxnId="{7A58E718-9FCC-49C2-8698-5B76BD6A5FEC}">
      <dgm:prSet/>
      <dgm:spPr/>
      <dgm:t>
        <a:bodyPr/>
        <a:lstStyle/>
        <a:p>
          <a:endParaRPr lang="pl-PL" b="1"/>
        </a:p>
      </dgm:t>
    </dgm:pt>
    <dgm:pt modelId="{DD1255C9-0521-4EBA-A01C-5D3F0F1A6FF4}">
      <dgm:prSet phldrT="[Tekst]"/>
      <dgm:spPr/>
      <dgm:t>
        <a:bodyPr/>
        <a:lstStyle/>
        <a:p>
          <a:r>
            <a:rPr lang="pl-PL" b="1" dirty="0" smtClean="0">
              <a:solidFill>
                <a:srgbClr val="C00000"/>
              </a:solidFill>
            </a:rPr>
            <a:t>scenariusz  4</a:t>
          </a:r>
          <a:endParaRPr lang="pl-PL" b="1" dirty="0">
            <a:solidFill>
              <a:srgbClr val="C00000"/>
            </a:solidFill>
          </a:endParaRPr>
        </a:p>
      </dgm:t>
    </dgm:pt>
    <dgm:pt modelId="{A8B48ABB-CE92-44B8-BF7B-FB61814833A7}" type="parTrans" cxnId="{D0625972-ACE0-4DBF-8D54-13C398361F8B}">
      <dgm:prSet/>
      <dgm:spPr/>
      <dgm:t>
        <a:bodyPr/>
        <a:lstStyle/>
        <a:p>
          <a:endParaRPr lang="pl-PL" b="1"/>
        </a:p>
      </dgm:t>
    </dgm:pt>
    <dgm:pt modelId="{4BA5F1EA-4903-466E-8989-3A3171DA97FF}" type="sibTrans" cxnId="{D0625972-ACE0-4DBF-8D54-13C398361F8B}">
      <dgm:prSet/>
      <dgm:spPr/>
      <dgm:t>
        <a:bodyPr/>
        <a:lstStyle/>
        <a:p>
          <a:endParaRPr lang="pl-PL" b="1"/>
        </a:p>
      </dgm:t>
    </dgm:pt>
    <dgm:pt modelId="{7E0009E0-CCDE-471C-9973-ED36C853A608}">
      <dgm:prSet phldrT="[Tekst]"/>
      <dgm:spPr/>
      <dgm:t>
        <a:bodyPr/>
        <a:lstStyle/>
        <a:p>
          <a:r>
            <a:rPr lang="pl-PL" b="1" dirty="0" smtClean="0">
              <a:solidFill>
                <a:srgbClr val="C00000"/>
              </a:solidFill>
            </a:rPr>
            <a:t>scenariusz  5</a:t>
          </a:r>
          <a:endParaRPr lang="pl-PL" b="1" dirty="0">
            <a:solidFill>
              <a:srgbClr val="C00000"/>
            </a:solidFill>
          </a:endParaRPr>
        </a:p>
      </dgm:t>
    </dgm:pt>
    <dgm:pt modelId="{C469072E-4BD8-4FEA-AD75-BF488A109826}" type="parTrans" cxnId="{CD6D21D7-F1F5-47B2-AEB5-C8E3F327EA33}">
      <dgm:prSet/>
      <dgm:spPr/>
      <dgm:t>
        <a:bodyPr/>
        <a:lstStyle/>
        <a:p>
          <a:endParaRPr lang="pl-PL" b="1"/>
        </a:p>
      </dgm:t>
    </dgm:pt>
    <dgm:pt modelId="{76869C9D-C908-4E15-ABEF-2FCDE4756F0B}" type="sibTrans" cxnId="{CD6D21D7-F1F5-47B2-AEB5-C8E3F327EA33}">
      <dgm:prSet/>
      <dgm:spPr/>
      <dgm:t>
        <a:bodyPr/>
        <a:lstStyle/>
        <a:p>
          <a:endParaRPr lang="pl-PL" b="1"/>
        </a:p>
      </dgm:t>
    </dgm:pt>
    <dgm:pt modelId="{685E9B5C-C84E-44B4-A782-24CF85DA7500}">
      <dgm:prSet phldrT="[Tekst]"/>
      <dgm:spPr/>
      <dgm:t>
        <a:bodyPr/>
        <a:lstStyle/>
        <a:p>
          <a:r>
            <a:rPr lang="pl-PL" b="1" dirty="0" smtClean="0"/>
            <a:t>eliminacja stosowania paliw stałych w aglomeracjach oraz w Bielsku-Białej i Częstochowie</a:t>
          </a:r>
          <a:endParaRPr lang="pl-PL" b="1" dirty="0"/>
        </a:p>
      </dgm:t>
    </dgm:pt>
    <dgm:pt modelId="{88EA121C-C722-46C8-997E-65AAAF37EF6A}" type="parTrans" cxnId="{ADE9370B-3037-4F4B-8CCB-AB76FAF62E4E}">
      <dgm:prSet/>
      <dgm:spPr/>
      <dgm:t>
        <a:bodyPr/>
        <a:lstStyle/>
        <a:p>
          <a:endParaRPr lang="pl-PL" b="1"/>
        </a:p>
      </dgm:t>
    </dgm:pt>
    <dgm:pt modelId="{22B57123-4BB3-4D04-981F-16BE3C82EAEA}" type="sibTrans" cxnId="{ADE9370B-3037-4F4B-8CCB-AB76FAF62E4E}">
      <dgm:prSet/>
      <dgm:spPr/>
      <dgm:t>
        <a:bodyPr/>
        <a:lstStyle/>
        <a:p>
          <a:endParaRPr lang="pl-PL" b="1"/>
        </a:p>
      </dgm:t>
    </dgm:pt>
    <dgm:pt modelId="{8F17D036-A26E-488D-BDCA-9FCD25C729F1}">
      <dgm:prSet phldrT="[Tekst]"/>
      <dgm:spPr/>
      <dgm:t>
        <a:bodyPr/>
        <a:lstStyle/>
        <a:p>
          <a:r>
            <a:rPr lang="pl-PL" b="1" dirty="0" smtClean="0"/>
            <a:t>jednolity – kotły na paliwa stałe klasa 4</a:t>
          </a:r>
          <a:endParaRPr lang="pl-PL" b="1" dirty="0"/>
        </a:p>
      </dgm:t>
    </dgm:pt>
    <dgm:pt modelId="{1ADE8ADB-E06E-4A18-B1C4-25A45A3B74E9}" type="parTrans" cxnId="{9B756A1B-21B5-438F-A62D-E1AC8AD2FB8B}">
      <dgm:prSet/>
      <dgm:spPr/>
      <dgm:t>
        <a:bodyPr/>
        <a:lstStyle/>
        <a:p>
          <a:endParaRPr lang="pl-PL" b="1"/>
        </a:p>
      </dgm:t>
    </dgm:pt>
    <dgm:pt modelId="{5A45E30F-8EAF-4CFB-9B52-5461A144A87D}" type="sibTrans" cxnId="{9B756A1B-21B5-438F-A62D-E1AC8AD2FB8B}">
      <dgm:prSet/>
      <dgm:spPr/>
      <dgm:t>
        <a:bodyPr/>
        <a:lstStyle/>
        <a:p>
          <a:endParaRPr lang="pl-PL" b="1"/>
        </a:p>
      </dgm:t>
    </dgm:pt>
    <dgm:pt modelId="{9FF2BCEC-39E1-4CE4-8B3D-AB90DFF5FA74}">
      <dgm:prSet phldrT="[Tekst]"/>
      <dgm:spPr/>
      <dgm:t>
        <a:bodyPr/>
        <a:lstStyle/>
        <a:p>
          <a:r>
            <a:rPr lang="pl-PL" b="1" dirty="0" smtClean="0"/>
            <a:t>zwiększenie wykorzystania sieci cieplnych i gazowej</a:t>
          </a:r>
          <a:endParaRPr lang="pl-PL" b="1" dirty="0"/>
        </a:p>
      </dgm:t>
    </dgm:pt>
    <dgm:pt modelId="{1DFA5864-ADE1-4E64-9CBB-0F6919A8D636}" type="parTrans" cxnId="{BB2FE2AA-2138-42FB-B544-34D40F168046}">
      <dgm:prSet/>
      <dgm:spPr/>
      <dgm:t>
        <a:bodyPr/>
        <a:lstStyle/>
        <a:p>
          <a:endParaRPr lang="pl-PL"/>
        </a:p>
      </dgm:t>
    </dgm:pt>
    <dgm:pt modelId="{B47C8F09-822D-4EC8-8ABB-5AC9854696AB}" type="sibTrans" cxnId="{BB2FE2AA-2138-42FB-B544-34D40F168046}">
      <dgm:prSet/>
      <dgm:spPr/>
      <dgm:t>
        <a:bodyPr/>
        <a:lstStyle/>
        <a:p>
          <a:endParaRPr lang="pl-PL"/>
        </a:p>
      </dgm:t>
    </dgm:pt>
    <dgm:pt modelId="{F3C39F24-86F9-4AD7-A427-559CAA025413}" type="pres">
      <dgm:prSet presAssocID="{F9749CFD-6351-4920-9A02-4D960C1C5EA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1C9CB48-1E53-4624-9228-C1124149D54B}" type="pres">
      <dgm:prSet presAssocID="{6557BA6B-0131-4AFC-87CF-657D514E2462}" presName="linNode" presStyleCnt="0"/>
      <dgm:spPr/>
    </dgm:pt>
    <dgm:pt modelId="{41B74F7F-BE10-4253-ABBC-E15C50371B95}" type="pres">
      <dgm:prSet presAssocID="{6557BA6B-0131-4AFC-87CF-657D514E2462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10B570D-B946-467D-832D-84F4D60736DC}" type="pres">
      <dgm:prSet presAssocID="{6557BA6B-0131-4AFC-87CF-657D514E2462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B86DEA0-93D2-46A6-94B6-1E062716330E}" type="pres">
      <dgm:prSet presAssocID="{D40CBD6F-A05E-4968-973C-85AF360E91D3}" presName="sp" presStyleCnt="0"/>
      <dgm:spPr/>
    </dgm:pt>
    <dgm:pt modelId="{03708791-E0C8-4C60-A460-13AFF6EBAC46}" type="pres">
      <dgm:prSet presAssocID="{8765251A-E0E4-4D00-9D83-0ABD81256CE3}" presName="linNode" presStyleCnt="0"/>
      <dgm:spPr/>
    </dgm:pt>
    <dgm:pt modelId="{247898CC-F115-4034-90E6-FE92163C3658}" type="pres">
      <dgm:prSet presAssocID="{8765251A-E0E4-4D00-9D83-0ABD81256CE3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697C01C-49AB-4E90-9C56-D230E9FE12EF}" type="pres">
      <dgm:prSet presAssocID="{8765251A-E0E4-4D00-9D83-0ABD81256CE3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A7F07EB-45F3-4A7A-810C-E669847FAA5D}" type="pres">
      <dgm:prSet presAssocID="{37EEC7C1-3CE5-48DD-83FC-FA16E4A65BA0}" presName="sp" presStyleCnt="0"/>
      <dgm:spPr/>
    </dgm:pt>
    <dgm:pt modelId="{BFE35A8F-256C-411D-904E-5E80A06EA7F8}" type="pres">
      <dgm:prSet presAssocID="{AE5320C8-3231-40A5-B839-97F784F8E703}" presName="linNode" presStyleCnt="0"/>
      <dgm:spPr/>
    </dgm:pt>
    <dgm:pt modelId="{D147B1FE-D8AB-40EC-8C7B-E0D51E354644}" type="pres">
      <dgm:prSet presAssocID="{AE5320C8-3231-40A5-B839-97F784F8E703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25BC6EC-814C-4575-9509-9B1B1BF80102}" type="pres">
      <dgm:prSet presAssocID="{AE5320C8-3231-40A5-B839-97F784F8E703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7C46A50-51D5-48D2-96A5-BCD2EA88DC84}" type="pres">
      <dgm:prSet presAssocID="{29E28707-BF4A-424C-BDF5-C80AC9616268}" presName="sp" presStyleCnt="0"/>
      <dgm:spPr/>
    </dgm:pt>
    <dgm:pt modelId="{6B224EBD-BB2D-4642-BBC5-F47FF4B72371}" type="pres">
      <dgm:prSet presAssocID="{DD1255C9-0521-4EBA-A01C-5D3F0F1A6FF4}" presName="linNode" presStyleCnt="0"/>
      <dgm:spPr/>
    </dgm:pt>
    <dgm:pt modelId="{1E3B1FE7-1CEA-4CA5-964C-92705C9AFDAD}" type="pres">
      <dgm:prSet presAssocID="{DD1255C9-0521-4EBA-A01C-5D3F0F1A6FF4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4BAF2E7-6BEB-4289-9C29-D0C643BFE1C9}" type="pres">
      <dgm:prSet presAssocID="{DD1255C9-0521-4EBA-A01C-5D3F0F1A6FF4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DDA3DB6-DAC1-4F30-84B1-5479494F9116}" type="pres">
      <dgm:prSet presAssocID="{4BA5F1EA-4903-466E-8989-3A3171DA97FF}" presName="sp" presStyleCnt="0"/>
      <dgm:spPr/>
    </dgm:pt>
    <dgm:pt modelId="{79D36B28-67D7-436F-B6AD-F123895981C1}" type="pres">
      <dgm:prSet presAssocID="{7E0009E0-CCDE-471C-9973-ED36C853A608}" presName="linNode" presStyleCnt="0"/>
      <dgm:spPr/>
    </dgm:pt>
    <dgm:pt modelId="{1A7B5020-9885-40CF-829B-CC3CB2263792}" type="pres">
      <dgm:prSet presAssocID="{7E0009E0-CCDE-471C-9973-ED36C853A608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FDCE124-3737-4EB9-B915-CBBA5BCF47FB}" type="pres">
      <dgm:prSet presAssocID="{7E0009E0-CCDE-471C-9973-ED36C853A608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43B3AEA-953B-458A-9CCD-CAD57B37E1B7}" type="presOf" srcId="{685E9B5C-C84E-44B4-A782-24CF85DA7500}" destId="{14BAF2E7-6BEB-4289-9C29-D0C643BFE1C9}" srcOrd="0" destOrd="0" presId="urn:microsoft.com/office/officeart/2005/8/layout/vList5"/>
    <dgm:cxn modelId="{BB2FE2AA-2138-42FB-B544-34D40F168046}" srcId="{AE5320C8-3231-40A5-B839-97F784F8E703}" destId="{9FF2BCEC-39E1-4CE4-8B3D-AB90DFF5FA74}" srcOrd="0" destOrd="0" parTransId="{1DFA5864-ADE1-4E64-9CBB-0F6919A8D636}" sibTransId="{B47C8F09-822D-4EC8-8ABB-5AC9854696AB}"/>
    <dgm:cxn modelId="{ADE9370B-3037-4F4B-8CCB-AB76FAF62E4E}" srcId="{DD1255C9-0521-4EBA-A01C-5D3F0F1A6FF4}" destId="{685E9B5C-C84E-44B4-A782-24CF85DA7500}" srcOrd="0" destOrd="0" parTransId="{88EA121C-C722-46C8-997E-65AAAF37EF6A}" sibTransId="{22B57123-4BB3-4D04-981F-16BE3C82EAEA}"/>
    <dgm:cxn modelId="{79F44054-176B-4B04-BC50-4AB6C6B1A85C}" type="presOf" srcId="{0ED10548-EE6A-4984-81CC-B286835C2EC4}" destId="{B25BC6EC-814C-4575-9509-9B1B1BF80102}" srcOrd="0" destOrd="1" presId="urn:microsoft.com/office/officeart/2005/8/layout/vList5"/>
    <dgm:cxn modelId="{B512B3F9-DFF0-4466-9D74-C12F9286804C}" srcId="{F9749CFD-6351-4920-9A02-4D960C1C5EA4}" destId="{6557BA6B-0131-4AFC-87CF-657D514E2462}" srcOrd="0" destOrd="0" parTransId="{74B7E8AF-65C9-4686-BC5A-7E1A5F0C9A00}" sibTransId="{D40CBD6F-A05E-4968-973C-85AF360E91D3}"/>
    <dgm:cxn modelId="{9DB81599-7C03-44E0-ADC1-C863BC4C7626}" srcId="{F9749CFD-6351-4920-9A02-4D960C1C5EA4}" destId="{AE5320C8-3231-40A5-B839-97F784F8E703}" srcOrd="2" destOrd="0" parTransId="{FD068674-23A1-4048-9773-3C23CFC01F68}" sibTransId="{29E28707-BF4A-424C-BDF5-C80AC9616268}"/>
    <dgm:cxn modelId="{9137FD64-FE18-4C0C-A7D7-5C0A37BB2045}" type="presOf" srcId="{8765251A-E0E4-4D00-9D83-0ABD81256CE3}" destId="{247898CC-F115-4034-90E6-FE92163C3658}" srcOrd="0" destOrd="0" presId="urn:microsoft.com/office/officeart/2005/8/layout/vList5"/>
    <dgm:cxn modelId="{707CDD50-86BB-4B1E-89EC-9777159393EB}" srcId="{6557BA6B-0131-4AFC-87CF-657D514E2462}" destId="{46138F6C-90A6-44FB-AF72-54BC564E936D}" srcOrd="1" destOrd="0" parTransId="{8E78E650-022A-46B7-A842-9EA7143BCC6A}" sibTransId="{5F60EBAA-4946-4129-9A17-12A19BD6924A}"/>
    <dgm:cxn modelId="{CD6D21D7-F1F5-47B2-AEB5-C8E3F327EA33}" srcId="{F9749CFD-6351-4920-9A02-4D960C1C5EA4}" destId="{7E0009E0-CCDE-471C-9973-ED36C853A608}" srcOrd="4" destOrd="0" parTransId="{C469072E-4BD8-4FEA-AD75-BF488A109826}" sibTransId="{76869C9D-C908-4E15-ABEF-2FCDE4756F0B}"/>
    <dgm:cxn modelId="{681DE221-1A62-4A38-8F33-625520BF64B5}" type="presOf" srcId="{8F17D036-A26E-488D-BDCA-9FCD25C729F1}" destId="{CFDCE124-3737-4EB9-B915-CBBA5BCF47FB}" srcOrd="0" destOrd="0" presId="urn:microsoft.com/office/officeart/2005/8/layout/vList5"/>
    <dgm:cxn modelId="{9B756A1B-21B5-438F-A62D-E1AC8AD2FB8B}" srcId="{7E0009E0-CCDE-471C-9973-ED36C853A608}" destId="{8F17D036-A26E-488D-BDCA-9FCD25C729F1}" srcOrd="0" destOrd="0" parTransId="{1ADE8ADB-E06E-4A18-B1C4-25A45A3B74E9}" sibTransId="{5A45E30F-8EAF-4CFB-9B52-5461A144A87D}"/>
    <dgm:cxn modelId="{D4124678-8C81-4134-A28F-C4E8FE7248EC}" type="presOf" srcId="{46138F6C-90A6-44FB-AF72-54BC564E936D}" destId="{E10B570D-B946-467D-832D-84F4D60736DC}" srcOrd="0" destOrd="1" presId="urn:microsoft.com/office/officeart/2005/8/layout/vList5"/>
    <dgm:cxn modelId="{985F171F-B978-4B96-BFEF-82D72C196274}" srcId="{6557BA6B-0131-4AFC-87CF-657D514E2462}" destId="{8B38ACCE-138A-44CD-A58F-8C8FBA0E5F8E}" srcOrd="0" destOrd="0" parTransId="{7AED3C5A-2DAE-492C-BC85-DC037DD6817B}" sibTransId="{153937DF-4D39-42D4-B817-ADC81915E204}"/>
    <dgm:cxn modelId="{1DDEB69A-F7CE-4DE5-91F3-7CCB0EB13FEC}" type="presOf" srcId="{BBD6F0AA-7A4F-49DE-AF59-676FFC1DA28F}" destId="{0697C01C-49AB-4E90-9C56-D230E9FE12EF}" srcOrd="0" destOrd="0" presId="urn:microsoft.com/office/officeart/2005/8/layout/vList5"/>
    <dgm:cxn modelId="{8999BD02-2E90-4BDB-A1F9-3CDA682D836B}" type="presOf" srcId="{6557BA6B-0131-4AFC-87CF-657D514E2462}" destId="{41B74F7F-BE10-4253-ABBC-E15C50371B95}" srcOrd="0" destOrd="0" presId="urn:microsoft.com/office/officeart/2005/8/layout/vList5"/>
    <dgm:cxn modelId="{7A58E718-9FCC-49C2-8698-5B76BD6A5FEC}" srcId="{AE5320C8-3231-40A5-B839-97F784F8E703}" destId="{0ED10548-EE6A-4984-81CC-B286835C2EC4}" srcOrd="1" destOrd="0" parTransId="{D832A4A5-2385-44E3-A96D-D68D545B22DC}" sibTransId="{3D47178F-9392-4138-9170-8A3841200C28}"/>
    <dgm:cxn modelId="{6AFB73F7-FCBD-4B6D-A098-76D42E54D357}" type="presOf" srcId="{9FF2BCEC-39E1-4CE4-8B3D-AB90DFF5FA74}" destId="{B25BC6EC-814C-4575-9509-9B1B1BF80102}" srcOrd="0" destOrd="0" presId="urn:microsoft.com/office/officeart/2005/8/layout/vList5"/>
    <dgm:cxn modelId="{DFE2D878-9590-4518-9242-A82B8E9A99C5}" srcId="{8765251A-E0E4-4D00-9D83-0ABD81256CE3}" destId="{BBD6F0AA-7A4F-49DE-AF59-676FFC1DA28F}" srcOrd="0" destOrd="0" parTransId="{B7D35AB3-ACB6-4B7B-9B4A-7493D3FE682D}" sibTransId="{4BCEC883-F0F1-42A8-8036-F1020158FAD7}"/>
    <dgm:cxn modelId="{B3FC94EA-B323-4019-9CEE-A3E05AC8048B}" type="presOf" srcId="{8B38ACCE-138A-44CD-A58F-8C8FBA0E5F8E}" destId="{E10B570D-B946-467D-832D-84F4D60736DC}" srcOrd="0" destOrd="0" presId="urn:microsoft.com/office/officeart/2005/8/layout/vList5"/>
    <dgm:cxn modelId="{FFA58094-7F86-4993-9A00-3DBBEB73150C}" type="presOf" srcId="{DD1255C9-0521-4EBA-A01C-5D3F0F1A6FF4}" destId="{1E3B1FE7-1CEA-4CA5-964C-92705C9AFDAD}" srcOrd="0" destOrd="0" presId="urn:microsoft.com/office/officeart/2005/8/layout/vList5"/>
    <dgm:cxn modelId="{D0625972-ACE0-4DBF-8D54-13C398361F8B}" srcId="{F9749CFD-6351-4920-9A02-4D960C1C5EA4}" destId="{DD1255C9-0521-4EBA-A01C-5D3F0F1A6FF4}" srcOrd="3" destOrd="0" parTransId="{A8B48ABB-CE92-44B8-BF7B-FB61814833A7}" sibTransId="{4BA5F1EA-4903-466E-8989-3A3171DA97FF}"/>
    <dgm:cxn modelId="{83DDDD3B-9874-45CF-A1D2-A52DD6058DCD}" srcId="{F9749CFD-6351-4920-9A02-4D960C1C5EA4}" destId="{8765251A-E0E4-4D00-9D83-0ABD81256CE3}" srcOrd="1" destOrd="0" parTransId="{2F844CC3-B7CD-47D4-B728-0DBD46CCC908}" sibTransId="{37EEC7C1-3CE5-48DD-83FC-FA16E4A65BA0}"/>
    <dgm:cxn modelId="{15DAC140-8FE1-462D-93DE-F3CBBA7196DD}" type="presOf" srcId="{7E0009E0-CCDE-471C-9973-ED36C853A608}" destId="{1A7B5020-9885-40CF-829B-CC3CB2263792}" srcOrd="0" destOrd="0" presId="urn:microsoft.com/office/officeart/2005/8/layout/vList5"/>
    <dgm:cxn modelId="{06CD3D35-031E-44B7-B1F3-4780DE754BDF}" type="presOf" srcId="{AE5320C8-3231-40A5-B839-97F784F8E703}" destId="{D147B1FE-D8AB-40EC-8C7B-E0D51E354644}" srcOrd="0" destOrd="0" presId="urn:microsoft.com/office/officeart/2005/8/layout/vList5"/>
    <dgm:cxn modelId="{23F3BFED-9D68-4419-940E-819D5D523C88}" type="presOf" srcId="{F9749CFD-6351-4920-9A02-4D960C1C5EA4}" destId="{F3C39F24-86F9-4AD7-A427-559CAA025413}" srcOrd="0" destOrd="0" presId="urn:microsoft.com/office/officeart/2005/8/layout/vList5"/>
    <dgm:cxn modelId="{5ADBAC98-BE9F-4BDB-A119-60F7AD5029D0}" type="presParOf" srcId="{F3C39F24-86F9-4AD7-A427-559CAA025413}" destId="{31C9CB48-1E53-4624-9228-C1124149D54B}" srcOrd="0" destOrd="0" presId="urn:microsoft.com/office/officeart/2005/8/layout/vList5"/>
    <dgm:cxn modelId="{F3F116CC-C4C0-4983-B8B5-F01AF2937F80}" type="presParOf" srcId="{31C9CB48-1E53-4624-9228-C1124149D54B}" destId="{41B74F7F-BE10-4253-ABBC-E15C50371B95}" srcOrd="0" destOrd="0" presId="urn:microsoft.com/office/officeart/2005/8/layout/vList5"/>
    <dgm:cxn modelId="{618B8DC5-B359-4F09-8064-7574ECB3F3FD}" type="presParOf" srcId="{31C9CB48-1E53-4624-9228-C1124149D54B}" destId="{E10B570D-B946-467D-832D-84F4D60736DC}" srcOrd="1" destOrd="0" presId="urn:microsoft.com/office/officeart/2005/8/layout/vList5"/>
    <dgm:cxn modelId="{A8FABE57-D329-4020-AD48-66C05060095F}" type="presParOf" srcId="{F3C39F24-86F9-4AD7-A427-559CAA025413}" destId="{BB86DEA0-93D2-46A6-94B6-1E062716330E}" srcOrd="1" destOrd="0" presId="urn:microsoft.com/office/officeart/2005/8/layout/vList5"/>
    <dgm:cxn modelId="{C355F28D-2A6B-4114-90F8-E54D7E16F24F}" type="presParOf" srcId="{F3C39F24-86F9-4AD7-A427-559CAA025413}" destId="{03708791-E0C8-4C60-A460-13AFF6EBAC46}" srcOrd="2" destOrd="0" presId="urn:microsoft.com/office/officeart/2005/8/layout/vList5"/>
    <dgm:cxn modelId="{C0BB00AC-DCE8-4F62-B0DA-687A3395DC7C}" type="presParOf" srcId="{03708791-E0C8-4C60-A460-13AFF6EBAC46}" destId="{247898CC-F115-4034-90E6-FE92163C3658}" srcOrd="0" destOrd="0" presId="urn:microsoft.com/office/officeart/2005/8/layout/vList5"/>
    <dgm:cxn modelId="{0F5F8197-21B4-42D2-87FE-F97EDBF06264}" type="presParOf" srcId="{03708791-E0C8-4C60-A460-13AFF6EBAC46}" destId="{0697C01C-49AB-4E90-9C56-D230E9FE12EF}" srcOrd="1" destOrd="0" presId="urn:microsoft.com/office/officeart/2005/8/layout/vList5"/>
    <dgm:cxn modelId="{A8FDA7E0-AF44-4944-AC57-FB4FB3480FF8}" type="presParOf" srcId="{F3C39F24-86F9-4AD7-A427-559CAA025413}" destId="{7A7F07EB-45F3-4A7A-810C-E669847FAA5D}" srcOrd="3" destOrd="0" presId="urn:microsoft.com/office/officeart/2005/8/layout/vList5"/>
    <dgm:cxn modelId="{91B4F545-EACD-49C8-86B0-2C6AFDF35D92}" type="presParOf" srcId="{F3C39F24-86F9-4AD7-A427-559CAA025413}" destId="{BFE35A8F-256C-411D-904E-5E80A06EA7F8}" srcOrd="4" destOrd="0" presId="urn:microsoft.com/office/officeart/2005/8/layout/vList5"/>
    <dgm:cxn modelId="{273C1366-E278-431D-BA75-B5A62A2540A5}" type="presParOf" srcId="{BFE35A8F-256C-411D-904E-5E80A06EA7F8}" destId="{D147B1FE-D8AB-40EC-8C7B-E0D51E354644}" srcOrd="0" destOrd="0" presId="urn:microsoft.com/office/officeart/2005/8/layout/vList5"/>
    <dgm:cxn modelId="{C2E6D597-A12E-463E-B973-3AC0CF4F5442}" type="presParOf" srcId="{BFE35A8F-256C-411D-904E-5E80A06EA7F8}" destId="{B25BC6EC-814C-4575-9509-9B1B1BF80102}" srcOrd="1" destOrd="0" presId="urn:microsoft.com/office/officeart/2005/8/layout/vList5"/>
    <dgm:cxn modelId="{1B1A6784-0B98-4B91-9B65-0B7AAAAD2C00}" type="presParOf" srcId="{F3C39F24-86F9-4AD7-A427-559CAA025413}" destId="{57C46A50-51D5-48D2-96A5-BCD2EA88DC84}" srcOrd="5" destOrd="0" presId="urn:microsoft.com/office/officeart/2005/8/layout/vList5"/>
    <dgm:cxn modelId="{15D16C55-C03C-4E4D-A345-391DEB2C466C}" type="presParOf" srcId="{F3C39F24-86F9-4AD7-A427-559CAA025413}" destId="{6B224EBD-BB2D-4642-BBC5-F47FF4B72371}" srcOrd="6" destOrd="0" presId="urn:microsoft.com/office/officeart/2005/8/layout/vList5"/>
    <dgm:cxn modelId="{D161B8A9-AD3C-492E-8648-7F6F5DB88DB7}" type="presParOf" srcId="{6B224EBD-BB2D-4642-BBC5-F47FF4B72371}" destId="{1E3B1FE7-1CEA-4CA5-964C-92705C9AFDAD}" srcOrd="0" destOrd="0" presId="urn:microsoft.com/office/officeart/2005/8/layout/vList5"/>
    <dgm:cxn modelId="{1580CD4B-A8D5-4A79-92A4-3987A846677E}" type="presParOf" srcId="{6B224EBD-BB2D-4642-BBC5-F47FF4B72371}" destId="{14BAF2E7-6BEB-4289-9C29-D0C643BFE1C9}" srcOrd="1" destOrd="0" presId="urn:microsoft.com/office/officeart/2005/8/layout/vList5"/>
    <dgm:cxn modelId="{33E9D998-7362-43AB-B865-08F5B95BFA9B}" type="presParOf" srcId="{F3C39F24-86F9-4AD7-A427-559CAA025413}" destId="{EDDA3DB6-DAC1-4F30-84B1-5479494F9116}" srcOrd="7" destOrd="0" presId="urn:microsoft.com/office/officeart/2005/8/layout/vList5"/>
    <dgm:cxn modelId="{E0392B08-2224-4510-8CB4-DA10AC80858E}" type="presParOf" srcId="{F3C39F24-86F9-4AD7-A427-559CAA025413}" destId="{79D36B28-67D7-436F-B6AD-F123895981C1}" srcOrd="8" destOrd="0" presId="urn:microsoft.com/office/officeart/2005/8/layout/vList5"/>
    <dgm:cxn modelId="{F482A9DE-2702-47BE-B820-8561A7997FD0}" type="presParOf" srcId="{79D36B28-67D7-436F-B6AD-F123895981C1}" destId="{1A7B5020-9885-40CF-829B-CC3CB2263792}" srcOrd="0" destOrd="0" presId="urn:microsoft.com/office/officeart/2005/8/layout/vList5"/>
    <dgm:cxn modelId="{5883C87F-49D4-492D-9DA8-1FB3AB1D59CF}" type="presParOf" srcId="{79D36B28-67D7-436F-B6AD-F123895981C1}" destId="{CFDCE124-3737-4EB9-B915-CBBA5BCF47F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8A4AF0-9BCC-4246-846C-CEDC80B0C39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AB83F24-580E-4D66-99BE-DB89E034A939}">
      <dgm:prSet phldrT="[Tekst]"/>
      <dgm:spPr/>
      <dgm:t>
        <a:bodyPr/>
        <a:lstStyle/>
        <a:p>
          <a:r>
            <a:rPr lang="pl-PL" b="1" dirty="0" smtClean="0">
              <a:solidFill>
                <a:srgbClr val="C00000"/>
              </a:solidFill>
            </a:rPr>
            <a:t>koszty inwestycyjne</a:t>
          </a:r>
          <a:endParaRPr lang="pl-PL" b="1" dirty="0">
            <a:solidFill>
              <a:srgbClr val="C00000"/>
            </a:solidFill>
          </a:endParaRPr>
        </a:p>
      </dgm:t>
    </dgm:pt>
    <dgm:pt modelId="{F6B89A3F-52E0-4C92-872D-737CA46E7DC4}" type="parTrans" cxnId="{22B38373-B28C-42D8-A9F1-D9001CFF84BD}">
      <dgm:prSet/>
      <dgm:spPr/>
      <dgm:t>
        <a:bodyPr/>
        <a:lstStyle/>
        <a:p>
          <a:endParaRPr lang="pl-PL" b="1"/>
        </a:p>
      </dgm:t>
    </dgm:pt>
    <dgm:pt modelId="{AB9FD0F9-3114-4C1D-AE7F-52E3F46B9441}" type="sibTrans" cxnId="{22B38373-B28C-42D8-A9F1-D9001CFF84BD}">
      <dgm:prSet/>
      <dgm:spPr/>
      <dgm:t>
        <a:bodyPr/>
        <a:lstStyle/>
        <a:p>
          <a:endParaRPr lang="pl-PL" b="1"/>
        </a:p>
      </dgm:t>
    </dgm:pt>
    <dgm:pt modelId="{1725E828-B4F4-4B0E-8562-C8840D5FEC28}">
      <dgm:prSet phldrT="[Tekst]"/>
      <dgm:spPr/>
      <dgm:t>
        <a:bodyPr/>
        <a:lstStyle/>
        <a:p>
          <a:r>
            <a:rPr lang="pl-PL" b="1" dirty="0" smtClean="0">
              <a:solidFill>
                <a:srgbClr val="C00000"/>
              </a:solidFill>
            </a:rPr>
            <a:t>koszty złej jakości powietrza</a:t>
          </a:r>
          <a:endParaRPr lang="pl-PL" b="1" dirty="0">
            <a:solidFill>
              <a:srgbClr val="C00000"/>
            </a:solidFill>
          </a:endParaRPr>
        </a:p>
      </dgm:t>
    </dgm:pt>
    <dgm:pt modelId="{74364D3F-8716-4213-B4B9-9BF569D7627A}" type="parTrans" cxnId="{B3FECAD5-B78A-491C-A66C-ED4118FD037E}">
      <dgm:prSet/>
      <dgm:spPr/>
      <dgm:t>
        <a:bodyPr/>
        <a:lstStyle/>
        <a:p>
          <a:endParaRPr lang="pl-PL" b="1"/>
        </a:p>
      </dgm:t>
    </dgm:pt>
    <dgm:pt modelId="{D725B935-5DAB-43B9-ADD0-9A8AA6716FCA}" type="sibTrans" cxnId="{B3FECAD5-B78A-491C-A66C-ED4118FD037E}">
      <dgm:prSet/>
      <dgm:spPr/>
      <dgm:t>
        <a:bodyPr/>
        <a:lstStyle/>
        <a:p>
          <a:endParaRPr lang="pl-PL" b="1"/>
        </a:p>
      </dgm:t>
    </dgm:pt>
    <dgm:pt modelId="{D24119D4-FF2C-4D36-8983-C959DD9E19AB}">
      <dgm:prSet phldrT="[Tekst]"/>
      <dgm:spPr/>
      <dgm:t>
        <a:bodyPr/>
        <a:lstStyle/>
        <a:p>
          <a:r>
            <a:rPr lang="pl-PL" b="1" dirty="0" smtClean="0"/>
            <a:t>zwiększona śmiertelność,</a:t>
          </a:r>
          <a:endParaRPr lang="pl-PL" b="1" dirty="0"/>
        </a:p>
      </dgm:t>
    </dgm:pt>
    <dgm:pt modelId="{E9C6CBD7-5D20-4F26-85F4-03EBA8FC9983}" type="parTrans" cxnId="{69949FAD-27BD-4CA6-AB9A-D9C43D8AF77A}">
      <dgm:prSet/>
      <dgm:spPr/>
      <dgm:t>
        <a:bodyPr/>
        <a:lstStyle/>
        <a:p>
          <a:endParaRPr lang="pl-PL" b="1"/>
        </a:p>
      </dgm:t>
    </dgm:pt>
    <dgm:pt modelId="{583372BF-4AD8-4BBF-B1D8-6FF680F430F4}" type="sibTrans" cxnId="{69949FAD-27BD-4CA6-AB9A-D9C43D8AF77A}">
      <dgm:prSet/>
      <dgm:spPr/>
      <dgm:t>
        <a:bodyPr/>
        <a:lstStyle/>
        <a:p>
          <a:endParaRPr lang="pl-PL" b="1"/>
        </a:p>
      </dgm:t>
    </dgm:pt>
    <dgm:pt modelId="{E6882174-95C8-4546-9020-F8166982804E}">
      <dgm:prSet phldrT="[Tekst]"/>
      <dgm:spPr/>
      <dgm:t>
        <a:bodyPr/>
        <a:lstStyle/>
        <a:p>
          <a:r>
            <a:rPr lang="pl-PL" b="1" dirty="0" smtClean="0"/>
            <a:t>koszty zakupu kotłów klasy 4 i 5,</a:t>
          </a:r>
          <a:endParaRPr lang="pl-PL" b="1" dirty="0"/>
        </a:p>
      </dgm:t>
    </dgm:pt>
    <dgm:pt modelId="{D0AB4EC7-46FE-40A7-93CD-F2CC952BD872}" type="parTrans" cxnId="{5BCF43DF-56FC-4080-BCF1-8B4F73A44B43}">
      <dgm:prSet/>
      <dgm:spPr/>
      <dgm:t>
        <a:bodyPr/>
        <a:lstStyle/>
        <a:p>
          <a:endParaRPr lang="pl-PL" b="1"/>
        </a:p>
      </dgm:t>
    </dgm:pt>
    <dgm:pt modelId="{B46CD3A6-1A0F-4ED2-8FCB-EA6539321639}" type="sibTrans" cxnId="{5BCF43DF-56FC-4080-BCF1-8B4F73A44B43}">
      <dgm:prSet/>
      <dgm:spPr/>
      <dgm:t>
        <a:bodyPr/>
        <a:lstStyle/>
        <a:p>
          <a:endParaRPr lang="pl-PL" b="1"/>
        </a:p>
      </dgm:t>
    </dgm:pt>
    <dgm:pt modelId="{72ADA761-1D46-4075-B6D5-2C5286490364}">
      <dgm:prSet/>
      <dgm:spPr/>
      <dgm:t>
        <a:bodyPr/>
        <a:lstStyle/>
        <a:p>
          <a:r>
            <a:rPr lang="pl-PL" b="1" dirty="0" smtClean="0"/>
            <a:t>wizyty szpitalne z powodu chorób układu krążenia i układu oddechowego,</a:t>
          </a:r>
          <a:endParaRPr lang="pl-PL" b="1" dirty="0"/>
        </a:p>
      </dgm:t>
    </dgm:pt>
    <dgm:pt modelId="{BC5985FF-FA14-4C7A-B19F-4ACE8FF1BD26}" type="parTrans" cxnId="{7C06CB72-5E83-40E7-8AF7-429706462A9E}">
      <dgm:prSet/>
      <dgm:spPr/>
      <dgm:t>
        <a:bodyPr/>
        <a:lstStyle/>
        <a:p>
          <a:endParaRPr lang="pl-PL" b="1"/>
        </a:p>
      </dgm:t>
    </dgm:pt>
    <dgm:pt modelId="{1570B8E5-DC83-408E-A658-F9DF6D028E68}" type="sibTrans" cxnId="{7C06CB72-5E83-40E7-8AF7-429706462A9E}">
      <dgm:prSet/>
      <dgm:spPr/>
      <dgm:t>
        <a:bodyPr/>
        <a:lstStyle/>
        <a:p>
          <a:endParaRPr lang="pl-PL" b="1"/>
        </a:p>
      </dgm:t>
    </dgm:pt>
    <dgm:pt modelId="{A0E2EBD6-11AE-4674-A5C5-BBA598AA376E}">
      <dgm:prSet/>
      <dgm:spPr/>
      <dgm:t>
        <a:bodyPr/>
        <a:lstStyle/>
        <a:p>
          <a:r>
            <a:rPr lang="pl-PL" b="1" dirty="0" smtClean="0"/>
            <a:t>interwencje pogotowia ratunkowego z powodu ataków chorób układu oddechowego lub krążenia,</a:t>
          </a:r>
          <a:endParaRPr lang="pl-PL" b="1" dirty="0"/>
        </a:p>
      </dgm:t>
    </dgm:pt>
    <dgm:pt modelId="{88CAA3C1-88B4-4500-80C4-0ABC1EAED376}" type="parTrans" cxnId="{100113F1-4435-47E0-A24F-FB7FC673D925}">
      <dgm:prSet/>
      <dgm:spPr/>
      <dgm:t>
        <a:bodyPr/>
        <a:lstStyle/>
        <a:p>
          <a:endParaRPr lang="pl-PL" b="1"/>
        </a:p>
      </dgm:t>
    </dgm:pt>
    <dgm:pt modelId="{B009ED86-BD5E-40A5-8A42-A6B4690AFCEB}" type="sibTrans" cxnId="{100113F1-4435-47E0-A24F-FB7FC673D925}">
      <dgm:prSet/>
      <dgm:spPr/>
      <dgm:t>
        <a:bodyPr/>
        <a:lstStyle/>
        <a:p>
          <a:endParaRPr lang="pl-PL" b="1"/>
        </a:p>
      </dgm:t>
    </dgm:pt>
    <dgm:pt modelId="{B9BF85CD-C322-42DA-8A5F-4A4B2235EB27}">
      <dgm:prSet/>
      <dgm:spPr/>
      <dgm:t>
        <a:bodyPr/>
        <a:lstStyle/>
        <a:p>
          <a:r>
            <a:rPr lang="pl-PL" b="1" dirty="0" smtClean="0"/>
            <a:t>nieobecność w pracy czy w szkole,</a:t>
          </a:r>
          <a:endParaRPr lang="pl-PL" b="1" dirty="0"/>
        </a:p>
      </dgm:t>
    </dgm:pt>
    <dgm:pt modelId="{D7E7D277-7624-4B9D-BF72-8A67DA6003BB}" type="parTrans" cxnId="{AA6FFBFA-CAFB-4089-B714-A32E2D01C6B1}">
      <dgm:prSet/>
      <dgm:spPr/>
      <dgm:t>
        <a:bodyPr/>
        <a:lstStyle/>
        <a:p>
          <a:endParaRPr lang="pl-PL" b="1"/>
        </a:p>
      </dgm:t>
    </dgm:pt>
    <dgm:pt modelId="{9E7E4A1D-B88C-4016-9F52-124B73262D05}" type="sibTrans" cxnId="{AA6FFBFA-CAFB-4089-B714-A32E2D01C6B1}">
      <dgm:prSet/>
      <dgm:spPr/>
      <dgm:t>
        <a:bodyPr/>
        <a:lstStyle/>
        <a:p>
          <a:endParaRPr lang="pl-PL" b="1"/>
        </a:p>
      </dgm:t>
    </dgm:pt>
    <dgm:pt modelId="{209CC26D-131E-4829-ADA2-2C8FB459A3E9}">
      <dgm:prSet/>
      <dgm:spPr/>
      <dgm:t>
        <a:bodyPr/>
        <a:lstStyle/>
        <a:p>
          <a:r>
            <a:rPr lang="pl-PL" b="1" dirty="0" smtClean="0"/>
            <a:t>ostre symptomy (kaszel, infekcje dróg oddechowych)</a:t>
          </a:r>
          <a:endParaRPr lang="pl-PL" b="1" dirty="0"/>
        </a:p>
      </dgm:t>
    </dgm:pt>
    <dgm:pt modelId="{7F7A5538-5F02-4E64-9AC6-9053D3033EBE}" type="parTrans" cxnId="{2095AF99-45FE-4A75-A2EB-6B1B3A441D42}">
      <dgm:prSet/>
      <dgm:spPr/>
      <dgm:t>
        <a:bodyPr/>
        <a:lstStyle/>
        <a:p>
          <a:endParaRPr lang="pl-PL" b="1"/>
        </a:p>
      </dgm:t>
    </dgm:pt>
    <dgm:pt modelId="{6ABC6BF6-81DD-4B15-B667-2287740C6FD7}" type="sibTrans" cxnId="{2095AF99-45FE-4A75-A2EB-6B1B3A441D42}">
      <dgm:prSet/>
      <dgm:spPr/>
      <dgm:t>
        <a:bodyPr/>
        <a:lstStyle/>
        <a:p>
          <a:endParaRPr lang="pl-PL" b="1"/>
        </a:p>
      </dgm:t>
    </dgm:pt>
    <dgm:pt modelId="{C4B3B0CE-A734-4510-89F6-88374F1B99DF}">
      <dgm:prSet/>
      <dgm:spPr/>
      <dgm:t>
        <a:bodyPr/>
        <a:lstStyle/>
        <a:p>
          <a:r>
            <a:rPr lang="pl-PL" b="1" dirty="0" smtClean="0"/>
            <a:t>koszty leczenia chorób układu oddechowego i krwionośnego</a:t>
          </a:r>
          <a:endParaRPr lang="pl-PL" b="1" dirty="0"/>
        </a:p>
      </dgm:t>
    </dgm:pt>
    <dgm:pt modelId="{B7C969B3-08DA-4729-9277-DBCCF786DEA6}" type="parTrans" cxnId="{CE9AA89E-B461-4BCA-B296-427C601EE9F4}">
      <dgm:prSet/>
      <dgm:spPr/>
      <dgm:t>
        <a:bodyPr/>
        <a:lstStyle/>
        <a:p>
          <a:endParaRPr lang="pl-PL" b="1"/>
        </a:p>
      </dgm:t>
    </dgm:pt>
    <dgm:pt modelId="{55493D28-F21C-46C1-B028-8464468A9760}" type="sibTrans" cxnId="{CE9AA89E-B461-4BCA-B296-427C601EE9F4}">
      <dgm:prSet/>
      <dgm:spPr/>
      <dgm:t>
        <a:bodyPr/>
        <a:lstStyle/>
        <a:p>
          <a:endParaRPr lang="pl-PL" b="1"/>
        </a:p>
      </dgm:t>
    </dgm:pt>
    <dgm:pt modelId="{F09F3F09-68E0-4883-A137-0EDBF45B3DDB}">
      <dgm:prSet/>
      <dgm:spPr/>
      <dgm:t>
        <a:bodyPr/>
        <a:lstStyle/>
        <a:p>
          <a:r>
            <a:rPr lang="pl-PL" b="1" dirty="0" smtClean="0"/>
            <a:t>koszty zakupu kotłów gazowych,</a:t>
          </a:r>
          <a:endParaRPr lang="pl-PL" b="1" dirty="0"/>
        </a:p>
      </dgm:t>
    </dgm:pt>
    <dgm:pt modelId="{D21E53D6-A992-40CC-AE2F-F871F743F989}" type="parTrans" cxnId="{75C9DD0C-05CD-4910-9618-29BEC2A40BFC}">
      <dgm:prSet/>
      <dgm:spPr/>
      <dgm:t>
        <a:bodyPr/>
        <a:lstStyle/>
        <a:p>
          <a:endParaRPr lang="pl-PL" b="1"/>
        </a:p>
      </dgm:t>
    </dgm:pt>
    <dgm:pt modelId="{C07B5562-0C73-4558-A8DB-51E63D328A3D}" type="sibTrans" cxnId="{75C9DD0C-05CD-4910-9618-29BEC2A40BFC}">
      <dgm:prSet/>
      <dgm:spPr/>
      <dgm:t>
        <a:bodyPr/>
        <a:lstStyle/>
        <a:p>
          <a:endParaRPr lang="pl-PL" b="1"/>
        </a:p>
      </dgm:t>
    </dgm:pt>
    <dgm:pt modelId="{89C2FE8B-D5FE-49D3-89D0-755B67D75CE4}">
      <dgm:prSet/>
      <dgm:spPr/>
      <dgm:t>
        <a:bodyPr/>
        <a:lstStyle/>
        <a:p>
          <a:r>
            <a:rPr lang="pl-PL" b="1" dirty="0" smtClean="0"/>
            <a:t>koszty podłączenia do sieci ciepłowniczej</a:t>
          </a:r>
          <a:endParaRPr lang="pl-PL" b="1" dirty="0"/>
        </a:p>
      </dgm:t>
    </dgm:pt>
    <dgm:pt modelId="{92282ADE-F1CB-48E1-8B9D-4BF57896BC16}" type="parTrans" cxnId="{6E0C3F6D-3705-4BF5-8D52-0656D9B1DFA5}">
      <dgm:prSet/>
      <dgm:spPr/>
      <dgm:t>
        <a:bodyPr/>
        <a:lstStyle/>
        <a:p>
          <a:endParaRPr lang="pl-PL" b="1"/>
        </a:p>
      </dgm:t>
    </dgm:pt>
    <dgm:pt modelId="{3265BEED-C043-4D02-A014-627049E78507}" type="sibTrans" cxnId="{6E0C3F6D-3705-4BF5-8D52-0656D9B1DFA5}">
      <dgm:prSet/>
      <dgm:spPr/>
      <dgm:t>
        <a:bodyPr/>
        <a:lstStyle/>
        <a:p>
          <a:endParaRPr lang="pl-PL" b="1"/>
        </a:p>
      </dgm:t>
    </dgm:pt>
    <dgm:pt modelId="{95A6B239-069E-4166-A063-64791F36FCC5}" type="pres">
      <dgm:prSet presAssocID="{5D8A4AF0-9BCC-4246-846C-CEDC80B0C3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1EEC8F9-DC7F-42F2-B4A4-1E3A48BD9A0C}" type="pres">
      <dgm:prSet presAssocID="{7AB83F24-580E-4D66-99BE-DB89E034A939}" presName="parentLin" presStyleCnt="0"/>
      <dgm:spPr/>
    </dgm:pt>
    <dgm:pt modelId="{482251E1-6E8D-4DAD-9A7E-FC3C0B46D222}" type="pres">
      <dgm:prSet presAssocID="{7AB83F24-580E-4D66-99BE-DB89E034A939}" presName="parentLeftMargin" presStyleLbl="node1" presStyleIdx="0" presStyleCnt="2"/>
      <dgm:spPr/>
      <dgm:t>
        <a:bodyPr/>
        <a:lstStyle/>
        <a:p>
          <a:endParaRPr lang="pl-PL"/>
        </a:p>
      </dgm:t>
    </dgm:pt>
    <dgm:pt modelId="{7A04E08C-B10A-4063-85E0-FBDB1A8E14A6}" type="pres">
      <dgm:prSet presAssocID="{7AB83F24-580E-4D66-99BE-DB89E034A93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57F8A0A-A277-4F83-A241-BFD96FC75253}" type="pres">
      <dgm:prSet presAssocID="{7AB83F24-580E-4D66-99BE-DB89E034A939}" presName="negativeSpace" presStyleCnt="0"/>
      <dgm:spPr/>
    </dgm:pt>
    <dgm:pt modelId="{A0850DCD-9412-48B6-AA6A-59EDCFC12350}" type="pres">
      <dgm:prSet presAssocID="{7AB83F24-580E-4D66-99BE-DB89E034A939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B10F700-4B8D-497B-BDE6-C19DC97A61D8}" type="pres">
      <dgm:prSet presAssocID="{AB9FD0F9-3114-4C1D-AE7F-52E3F46B9441}" presName="spaceBetweenRectangles" presStyleCnt="0"/>
      <dgm:spPr/>
    </dgm:pt>
    <dgm:pt modelId="{7292FB69-D34F-4BCD-B87A-29421A2B8F61}" type="pres">
      <dgm:prSet presAssocID="{1725E828-B4F4-4B0E-8562-C8840D5FEC28}" presName="parentLin" presStyleCnt="0"/>
      <dgm:spPr/>
    </dgm:pt>
    <dgm:pt modelId="{3A569E2C-430D-452A-A902-C1B461EA4768}" type="pres">
      <dgm:prSet presAssocID="{1725E828-B4F4-4B0E-8562-C8840D5FEC28}" presName="parentLeftMargin" presStyleLbl="node1" presStyleIdx="0" presStyleCnt="2"/>
      <dgm:spPr/>
      <dgm:t>
        <a:bodyPr/>
        <a:lstStyle/>
        <a:p>
          <a:endParaRPr lang="pl-PL"/>
        </a:p>
      </dgm:t>
    </dgm:pt>
    <dgm:pt modelId="{7BE72038-11CB-42EB-88BC-A330DDFA8695}" type="pres">
      <dgm:prSet presAssocID="{1725E828-B4F4-4B0E-8562-C8840D5FEC2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862357D-4894-4C82-ACA3-D231F9FB1707}" type="pres">
      <dgm:prSet presAssocID="{1725E828-B4F4-4B0E-8562-C8840D5FEC28}" presName="negativeSpace" presStyleCnt="0"/>
      <dgm:spPr/>
    </dgm:pt>
    <dgm:pt modelId="{6734D870-A946-4703-8091-5FFE9F986462}" type="pres">
      <dgm:prSet presAssocID="{1725E828-B4F4-4B0E-8562-C8840D5FEC28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5C9DD0C-05CD-4910-9618-29BEC2A40BFC}" srcId="{7AB83F24-580E-4D66-99BE-DB89E034A939}" destId="{F09F3F09-68E0-4883-A137-0EDBF45B3DDB}" srcOrd="1" destOrd="0" parTransId="{D21E53D6-A992-40CC-AE2F-F871F743F989}" sibTransId="{C07B5562-0C73-4558-A8DB-51E63D328A3D}"/>
    <dgm:cxn modelId="{5BCF43DF-56FC-4080-BCF1-8B4F73A44B43}" srcId="{7AB83F24-580E-4D66-99BE-DB89E034A939}" destId="{E6882174-95C8-4546-9020-F8166982804E}" srcOrd="0" destOrd="0" parTransId="{D0AB4EC7-46FE-40A7-93CD-F2CC952BD872}" sibTransId="{B46CD3A6-1A0F-4ED2-8FCB-EA6539321639}"/>
    <dgm:cxn modelId="{100113F1-4435-47E0-A24F-FB7FC673D925}" srcId="{1725E828-B4F4-4B0E-8562-C8840D5FEC28}" destId="{A0E2EBD6-11AE-4674-A5C5-BBA598AA376E}" srcOrd="2" destOrd="0" parTransId="{88CAA3C1-88B4-4500-80C4-0ABC1EAED376}" sibTransId="{B009ED86-BD5E-40A5-8A42-A6B4690AFCEB}"/>
    <dgm:cxn modelId="{7928337A-C12A-4AF5-80DC-FA6C995447AE}" type="presOf" srcId="{A0E2EBD6-11AE-4674-A5C5-BBA598AA376E}" destId="{6734D870-A946-4703-8091-5FFE9F986462}" srcOrd="0" destOrd="2" presId="urn:microsoft.com/office/officeart/2005/8/layout/list1"/>
    <dgm:cxn modelId="{21313926-ABC7-45C5-BC9E-F9C053BFB2BF}" type="presOf" srcId="{C4B3B0CE-A734-4510-89F6-88374F1B99DF}" destId="{6734D870-A946-4703-8091-5FFE9F986462}" srcOrd="0" destOrd="5" presId="urn:microsoft.com/office/officeart/2005/8/layout/list1"/>
    <dgm:cxn modelId="{6E0C3F6D-3705-4BF5-8D52-0656D9B1DFA5}" srcId="{7AB83F24-580E-4D66-99BE-DB89E034A939}" destId="{89C2FE8B-D5FE-49D3-89D0-755B67D75CE4}" srcOrd="2" destOrd="0" parTransId="{92282ADE-F1CB-48E1-8B9D-4BF57896BC16}" sibTransId="{3265BEED-C043-4D02-A014-627049E78507}"/>
    <dgm:cxn modelId="{A614EFDD-A6B0-4382-ADE6-C45165523A60}" type="presOf" srcId="{1725E828-B4F4-4B0E-8562-C8840D5FEC28}" destId="{3A569E2C-430D-452A-A902-C1B461EA4768}" srcOrd="0" destOrd="0" presId="urn:microsoft.com/office/officeart/2005/8/layout/list1"/>
    <dgm:cxn modelId="{2095AF99-45FE-4A75-A2EB-6B1B3A441D42}" srcId="{1725E828-B4F4-4B0E-8562-C8840D5FEC28}" destId="{209CC26D-131E-4829-ADA2-2C8FB459A3E9}" srcOrd="4" destOrd="0" parTransId="{7F7A5538-5F02-4E64-9AC6-9053D3033EBE}" sibTransId="{6ABC6BF6-81DD-4B15-B667-2287740C6FD7}"/>
    <dgm:cxn modelId="{7C06CB72-5E83-40E7-8AF7-429706462A9E}" srcId="{1725E828-B4F4-4B0E-8562-C8840D5FEC28}" destId="{72ADA761-1D46-4075-B6D5-2C5286490364}" srcOrd="1" destOrd="0" parTransId="{BC5985FF-FA14-4C7A-B19F-4ACE8FF1BD26}" sibTransId="{1570B8E5-DC83-408E-A658-F9DF6D028E68}"/>
    <dgm:cxn modelId="{3AD91188-3DC1-4FA6-8EDF-B0C82EDCF1C1}" type="presOf" srcId="{72ADA761-1D46-4075-B6D5-2C5286490364}" destId="{6734D870-A946-4703-8091-5FFE9F986462}" srcOrd="0" destOrd="1" presId="urn:microsoft.com/office/officeart/2005/8/layout/list1"/>
    <dgm:cxn modelId="{9089E463-EF86-4AB2-8016-28E4F6990275}" type="presOf" srcId="{F09F3F09-68E0-4883-A137-0EDBF45B3DDB}" destId="{A0850DCD-9412-48B6-AA6A-59EDCFC12350}" srcOrd="0" destOrd="1" presId="urn:microsoft.com/office/officeart/2005/8/layout/list1"/>
    <dgm:cxn modelId="{AA6FFBFA-CAFB-4089-B714-A32E2D01C6B1}" srcId="{1725E828-B4F4-4B0E-8562-C8840D5FEC28}" destId="{B9BF85CD-C322-42DA-8A5F-4A4B2235EB27}" srcOrd="3" destOrd="0" parTransId="{D7E7D277-7624-4B9D-BF72-8A67DA6003BB}" sibTransId="{9E7E4A1D-B88C-4016-9F52-124B73262D05}"/>
    <dgm:cxn modelId="{4E4E790D-165A-431F-A9BA-80761264FC7E}" type="presOf" srcId="{89C2FE8B-D5FE-49D3-89D0-755B67D75CE4}" destId="{A0850DCD-9412-48B6-AA6A-59EDCFC12350}" srcOrd="0" destOrd="2" presId="urn:microsoft.com/office/officeart/2005/8/layout/list1"/>
    <dgm:cxn modelId="{22B38373-B28C-42D8-A9F1-D9001CFF84BD}" srcId="{5D8A4AF0-9BCC-4246-846C-CEDC80B0C397}" destId="{7AB83F24-580E-4D66-99BE-DB89E034A939}" srcOrd="0" destOrd="0" parTransId="{F6B89A3F-52E0-4C92-872D-737CA46E7DC4}" sibTransId="{AB9FD0F9-3114-4C1D-AE7F-52E3F46B9441}"/>
    <dgm:cxn modelId="{DE4CA3F3-2717-49C8-B029-9B711DA9246C}" type="presOf" srcId="{E6882174-95C8-4546-9020-F8166982804E}" destId="{A0850DCD-9412-48B6-AA6A-59EDCFC12350}" srcOrd="0" destOrd="0" presId="urn:microsoft.com/office/officeart/2005/8/layout/list1"/>
    <dgm:cxn modelId="{7203E69B-8488-45BE-87C1-FAD3DDE71B87}" type="presOf" srcId="{209CC26D-131E-4829-ADA2-2C8FB459A3E9}" destId="{6734D870-A946-4703-8091-5FFE9F986462}" srcOrd="0" destOrd="4" presId="urn:microsoft.com/office/officeart/2005/8/layout/list1"/>
    <dgm:cxn modelId="{20145C7B-731E-437D-8477-16A096E5FCD7}" type="presOf" srcId="{7AB83F24-580E-4D66-99BE-DB89E034A939}" destId="{482251E1-6E8D-4DAD-9A7E-FC3C0B46D222}" srcOrd="0" destOrd="0" presId="urn:microsoft.com/office/officeart/2005/8/layout/list1"/>
    <dgm:cxn modelId="{9F814B22-F2C8-4118-B882-DDAA44FBE311}" type="presOf" srcId="{7AB83F24-580E-4D66-99BE-DB89E034A939}" destId="{7A04E08C-B10A-4063-85E0-FBDB1A8E14A6}" srcOrd="1" destOrd="0" presId="urn:microsoft.com/office/officeart/2005/8/layout/list1"/>
    <dgm:cxn modelId="{2D866DC7-7CF9-4125-B0B7-456AD426DF7D}" type="presOf" srcId="{D24119D4-FF2C-4D36-8983-C959DD9E19AB}" destId="{6734D870-A946-4703-8091-5FFE9F986462}" srcOrd="0" destOrd="0" presId="urn:microsoft.com/office/officeart/2005/8/layout/list1"/>
    <dgm:cxn modelId="{CE9AA89E-B461-4BCA-B296-427C601EE9F4}" srcId="{1725E828-B4F4-4B0E-8562-C8840D5FEC28}" destId="{C4B3B0CE-A734-4510-89F6-88374F1B99DF}" srcOrd="5" destOrd="0" parTransId="{B7C969B3-08DA-4729-9277-DBCCF786DEA6}" sibTransId="{55493D28-F21C-46C1-B028-8464468A9760}"/>
    <dgm:cxn modelId="{B3FECAD5-B78A-491C-A66C-ED4118FD037E}" srcId="{5D8A4AF0-9BCC-4246-846C-CEDC80B0C397}" destId="{1725E828-B4F4-4B0E-8562-C8840D5FEC28}" srcOrd="1" destOrd="0" parTransId="{74364D3F-8716-4213-B4B9-9BF569D7627A}" sibTransId="{D725B935-5DAB-43B9-ADD0-9A8AA6716FCA}"/>
    <dgm:cxn modelId="{233DB067-D856-4BF6-A7E5-169A835D20A8}" type="presOf" srcId="{5D8A4AF0-9BCC-4246-846C-CEDC80B0C397}" destId="{95A6B239-069E-4166-A063-64791F36FCC5}" srcOrd="0" destOrd="0" presId="urn:microsoft.com/office/officeart/2005/8/layout/list1"/>
    <dgm:cxn modelId="{921DC863-3334-48FB-9B36-7F73076250FE}" type="presOf" srcId="{1725E828-B4F4-4B0E-8562-C8840D5FEC28}" destId="{7BE72038-11CB-42EB-88BC-A330DDFA8695}" srcOrd="1" destOrd="0" presId="urn:microsoft.com/office/officeart/2005/8/layout/list1"/>
    <dgm:cxn modelId="{1CC643EB-CE54-43F6-A252-D084579BABF4}" type="presOf" srcId="{B9BF85CD-C322-42DA-8A5F-4A4B2235EB27}" destId="{6734D870-A946-4703-8091-5FFE9F986462}" srcOrd="0" destOrd="3" presId="urn:microsoft.com/office/officeart/2005/8/layout/list1"/>
    <dgm:cxn modelId="{69949FAD-27BD-4CA6-AB9A-D9C43D8AF77A}" srcId="{1725E828-B4F4-4B0E-8562-C8840D5FEC28}" destId="{D24119D4-FF2C-4D36-8983-C959DD9E19AB}" srcOrd="0" destOrd="0" parTransId="{E9C6CBD7-5D20-4F26-85F4-03EBA8FC9983}" sibTransId="{583372BF-4AD8-4BBF-B1D8-6FF680F430F4}"/>
    <dgm:cxn modelId="{DD7754E2-2F4A-4300-B6DF-56972363BAB0}" type="presParOf" srcId="{95A6B239-069E-4166-A063-64791F36FCC5}" destId="{91EEC8F9-DC7F-42F2-B4A4-1E3A48BD9A0C}" srcOrd="0" destOrd="0" presId="urn:microsoft.com/office/officeart/2005/8/layout/list1"/>
    <dgm:cxn modelId="{00DD69D4-E47B-41D0-84CA-DEF415C4234E}" type="presParOf" srcId="{91EEC8F9-DC7F-42F2-B4A4-1E3A48BD9A0C}" destId="{482251E1-6E8D-4DAD-9A7E-FC3C0B46D222}" srcOrd="0" destOrd="0" presId="urn:microsoft.com/office/officeart/2005/8/layout/list1"/>
    <dgm:cxn modelId="{4B32720D-33E1-4B52-BF5C-DE2DF5698E56}" type="presParOf" srcId="{91EEC8F9-DC7F-42F2-B4A4-1E3A48BD9A0C}" destId="{7A04E08C-B10A-4063-85E0-FBDB1A8E14A6}" srcOrd="1" destOrd="0" presId="urn:microsoft.com/office/officeart/2005/8/layout/list1"/>
    <dgm:cxn modelId="{968E9464-7FD8-458A-BF6A-42E6C9EF6905}" type="presParOf" srcId="{95A6B239-069E-4166-A063-64791F36FCC5}" destId="{257F8A0A-A277-4F83-A241-BFD96FC75253}" srcOrd="1" destOrd="0" presId="urn:microsoft.com/office/officeart/2005/8/layout/list1"/>
    <dgm:cxn modelId="{70E06E2E-F55F-43DA-9C46-405D026902D5}" type="presParOf" srcId="{95A6B239-069E-4166-A063-64791F36FCC5}" destId="{A0850DCD-9412-48B6-AA6A-59EDCFC12350}" srcOrd="2" destOrd="0" presId="urn:microsoft.com/office/officeart/2005/8/layout/list1"/>
    <dgm:cxn modelId="{528FA7DC-3E6A-408A-B291-238B6CCA62F1}" type="presParOf" srcId="{95A6B239-069E-4166-A063-64791F36FCC5}" destId="{BB10F700-4B8D-497B-BDE6-C19DC97A61D8}" srcOrd="3" destOrd="0" presId="urn:microsoft.com/office/officeart/2005/8/layout/list1"/>
    <dgm:cxn modelId="{E22AD3BF-283E-423F-87B0-EB81C1D7AC19}" type="presParOf" srcId="{95A6B239-069E-4166-A063-64791F36FCC5}" destId="{7292FB69-D34F-4BCD-B87A-29421A2B8F61}" srcOrd="4" destOrd="0" presId="urn:microsoft.com/office/officeart/2005/8/layout/list1"/>
    <dgm:cxn modelId="{3BC5E9C2-49AF-4B1F-8BE1-A542198E5657}" type="presParOf" srcId="{7292FB69-D34F-4BCD-B87A-29421A2B8F61}" destId="{3A569E2C-430D-452A-A902-C1B461EA4768}" srcOrd="0" destOrd="0" presId="urn:microsoft.com/office/officeart/2005/8/layout/list1"/>
    <dgm:cxn modelId="{3DD5408A-17F9-46A8-B381-7E8D267EC6D5}" type="presParOf" srcId="{7292FB69-D34F-4BCD-B87A-29421A2B8F61}" destId="{7BE72038-11CB-42EB-88BC-A330DDFA8695}" srcOrd="1" destOrd="0" presId="urn:microsoft.com/office/officeart/2005/8/layout/list1"/>
    <dgm:cxn modelId="{4CFCED1E-8F3D-42CF-8CA6-EE2C55D42154}" type="presParOf" srcId="{95A6B239-069E-4166-A063-64791F36FCC5}" destId="{C862357D-4894-4C82-ACA3-D231F9FB1707}" srcOrd="5" destOrd="0" presId="urn:microsoft.com/office/officeart/2005/8/layout/list1"/>
    <dgm:cxn modelId="{5D2A5BA0-C814-4531-A5D5-FC821601A9D9}" type="presParOf" srcId="{95A6B239-069E-4166-A063-64791F36FCC5}" destId="{6734D870-A946-4703-8091-5FFE9F98646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353C9F-A570-4832-A687-0C214D719F10}" type="doc">
      <dgm:prSet loTypeId="urn:microsoft.com/office/officeart/2005/8/layout/process4" loCatId="process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FC9ED07-5330-4DBA-8CF6-0ECD9B8807C4}">
      <dgm:prSet phldrT="[Tekst]"/>
      <dgm:spPr/>
      <dgm:t>
        <a:bodyPr/>
        <a:lstStyle/>
        <a:p>
          <a:r>
            <a:rPr lang="pl-PL" b="1" dirty="0" smtClean="0">
              <a:solidFill>
                <a:srgbClr val="C00000"/>
              </a:solidFill>
            </a:rPr>
            <a:t>Wyniki modelowania jakości powietrza dla analizowanych scenariuszy</a:t>
          </a:r>
          <a:endParaRPr lang="pl-PL" b="0" i="1" dirty="0" smtClean="0">
            <a:solidFill>
              <a:srgbClr val="C00000"/>
            </a:solidFill>
          </a:endParaRPr>
        </a:p>
      </dgm:t>
    </dgm:pt>
    <dgm:pt modelId="{36F4C00D-9E7A-434C-AE45-20A3C1711E39}" type="parTrans" cxnId="{444B9574-A2B5-4FDD-9008-501700E5579F}">
      <dgm:prSet/>
      <dgm:spPr/>
      <dgm:t>
        <a:bodyPr/>
        <a:lstStyle/>
        <a:p>
          <a:endParaRPr lang="pl-PL">
            <a:solidFill>
              <a:srgbClr val="C00000"/>
            </a:solidFill>
          </a:endParaRPr>
        </a:p>
      </dgm:t>
    </dgm:pt>
    <dgm:pt modelId="{032DF400-845D-4245-A46F-482CED906695}" type="sibTrans" cxnId="{444B9574-A2B5-4FDD-9008-501700E5579F}">
      <dgm:prSet/>
      <dgm:spPr/>
      <dgm:t>
        <a:bodyPr/>
        <a:lstStyle/>
        <a:p>
          <a:endParaRPr lang="pl-PL">
            <a:solidFill>
              <a:srgbClr val="C00000"/>
            </a:solidFill>
          </a:endParaRPr>
        </a:p>
      </dgm:t>
    </dgm:pt>
    <dgm:pt modelId="{BE663267-7194-4DEB-8F11-750332CE2FFB}" type="pres">
      <dgm:prSet presAssocID="{4A353C9F-A570-4832-A687-0C214D719F1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11A9084-7B1B-4A16-BFD4-AD56D1B05405}" type="pres">
      <dgm:prSet presAssocID="{9FC9ED07-5330-4DBA-8CF6-0ECD9B8807C4}" presName="boxAndChildren" presStyleCnt="0"/>
      <dgm:spPr/>
      <dgm:t>
        <a:bodyPr/>
        <a:lstStyle/>
        <a:p>
          <a:endParaRPr lang="pl-PL"/>
        </a:p>
      </dgm:t>
    </dgm:pt>
    <dgm:pt modelId="{3DFC57CE-668F-4EC2-858E-91E661D59079}" type="pres">
      <dgm:prSet presAssocID="{9FC9ED07-5330-4DBA-8CF6-0ECD9B8807C4}" presName="parentTextBox" presStyleLbl="node1" presStyleIdx="0" presStyleCnt="1"/>
      <dgm:spPr/>
      <dgm:t>
        <a:bodyPr/>
        <a:lstStyle/>
        <a:p>
          <a:endParaRPr lang="pl-PL"/>
        </a:p>
      </dgm:t>
    </dgm:pt>
  </dgm:ptLst>
  <dgm:cxnLst>
    <dgm:cxn modelId="{46CAB205-54D2-4EE9-8436-8B22C6CEC70E}" type="presOf" srcId="{4A353C9F-A570-4832-A687-0C214D719F10}" destId="{BE663267-7194-4DEB-8F11-750332CE2FFB}" srcOrd="0" destOrd="0" presId="urn:microsoft.com/office/officeart/2005/8/layout/process4"/>
    <dgm:cxn modelId="{6F7194BA-85A5-4C55-8A62-D156D556B2E4}" type="presOf" srcId="{9FC9ED07-5330-4DBA-8CF6-0ECD9B8807C4}" destId="{3DFC57CE-668F-4EC2-858E-91E661D59079}" srcOrd="0" destOrd="0" presId="urn:microsoft.com/office/officeart/2005/8/layout/process4"/>
    <dgm:cxn modelId="{444B9574-A2B5-4FDD-9008-501700E5579F}" srcId="{4A353C9F-A570-4832-A687-0C214D719F10}" destId="{9FC9ED07-5330-4DBA-8CF6-0ECD9B8807C4}" srcOrd="0" destOrd="0" parTransId="{36F4C00D-9E7A-434C-AE45-20A3C1711E39}" sibTransId="{032DF400-845D-4245-A46F-482CED906695}"/>
    <dgm:cxn modelId="{B17F5D99-C108-474B-A0C7-C6676A8288D5}" type="presParOf" srcId="{BE663267-7194-4DEB-8F11-750332CE2FFB}" destId="{E11A9084-7B1B-4A16-BFD4-AD56D1B05405}" srcOrd="0" destOrd="0" presId="urn:microsoft.com/office/officeart/2005/8/layout/process4"/>
    <dgm:cxn modelId="{766D7A78-B0A7-49F1-BFFB-1C86B9B19FEB}" type="presParOf" srcId="{E11A9084-7B1B-4A16-BFD4-AD56D1B05405}" destId="{3DFC57CE-668F-4EC2-858E-91E661D5907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A90404-83C2-4272-A4C4-494AF3962884}">
      <dsp:nvSpPr>
        <dsp:cNvPr id="0" name=""/>
        <dsp:cNvSpPr/>
      </dsp:nvSpPr>
      <dsp:spPr>
        <a:xfrm>
          <a:off x="0" y="0"/>
          <a:ext cx="6739948" cy="1124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i="0" kern="1200" dirty="0" smtClean="0">
              <a:solidFill>
                <a:srgbClr val="C00000"/>
              </a:solidFill>
            </a:rPr>
            <a:t>5 scenariuszy ograniczenia emisji z indywidualnych systemów grzewczych</a:t>
          </a:r>
          <a:endParaRPr lang="pl-PL" sz="2000" b="0" i="0" kern="1200" dirty="0" smtClean="0">
            <a:solidFill>
              <a:srgbClr val="C00000"/>
            </a:solidFill>
          </a:endParaRPr>
        </a:p>
      </dsp:txBody>
      <dsp:txXfrm>
        <a:off x="0" y="0"/>
        <a:ext cx="5497083" cy="1124764"/>
      </dsp:txXfrm>
    </dsp:sp>
    <dsp:sp modelId="{33CF45A1-76EF-40E5-88D7-D99982730ED3}">
      <dsp:nvSpPr>
        <dsp:cNvPr id="0" name=""/>
        <dsp:cNvSpPr/>
      </dsp:nvSpPr>
      <dsp:spPr>
        <a:xfrm>
          <a:off x="564470" y="1329267"/>
          <a:ext cx="6739948" cy="1124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i="0" kern="1200" dirty="0" smtClean="0">
              <a:solidFill>
                <a:srgbClr val="C00000"/>
              </a:solidFill>
            </a:rPr>
            <a:t>wielkość emisji zanieczyszczeń do powietrza</a:t>
          </a:r>
        </a:p>
      </dsp:txBody>
      <dsp:txXfrm>
        <a:off x="564470" y="1329267"/>
        <a:ext cx="5444380" cy="1124764"/>
      </dsp:txXfrm>
    </dsp:sp>
    <dsp:sp modelId="{E96413A9-012E-460D-AC43-44BA084E51BE}">
      <dsp:nvSpPr>
        <dsp:cNvPr id="0" name=""/>
        <dsp:cNvSpPr/>
      </dsp:nvSpPr>
      <dsp:spPr>
        <a:xfrm>
          <a:off x="1120516" y="2658535"/>
          <a:ext cx="6739948" cy="1124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i="0" kern="1200" dirty="0" smtClean="0">
              <a:solidFill>
                <a:srgbClr val="C00000"/>
              </a:solidFill>
            </a:rPr>
            <a:t>koszty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i="0" kern="1200" dirty="0" smtClean="0">
              <a:solidFill>
                <a:srgbClr val="C00000"/>
              </a:solidFill>
            </a:rPr>
            <a:t>(inwestycyjne oraz redukcja kosztów złej jakości powietrza)</a:t>
          </a:r>
        </a:p>
      </dsp:txBody>
      <dsp:txXfrm>
        <a:off x="1120516" y="2658535"/>
        <a:ext cx="5452805" cy="1124764"/>
      </dsp:txXfrm>
    </dsp:sp>
    <dsp:sp modelId="{98438F04-5984-4507-84A0-80209DF7A7FB}">
      <dsp:nvSpPr>
        <dsp:cNvPr id="0" name=""/>
        <dsp:cNvSpPr/>
      </dsp:nvSpPr>
      <dsp:spPr>
        <a:xfrm>
          <a:off x="1684987" y="3987803"/>
          <a:ext cx="6739948" cy="1124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i="0" kern="1200" dirty="0" smtClean="0">
              <a:solidFill>
                <a:srgbClr val="C00000"/>
              </a:solidFill>
            </a:rPr>
            <a:t>wyniki modelowania jakości powietrza</a:t>
          </a:r>
        </a:p>
      </dsp:txBody>
      <dsp:txXfrm>
        <a:off x="1684987" y="3987803"/>
        <a:ext cx="5444380" cy="1124764"/>
      </dsp:txXfrm>
    </dsp:sp>
    <dsp:sp modelId="{F412E686-CF98-4621-B4F3-9E8D4BAFF004}">
      <dsp:nvSpPr>
        <dsp:cNvPr id="0" name=""/>
        <dsp:cNvSpPr/>
      </dsp:nvSpPr>
      <dsp:spPr>
        <a:xfrm>
          <a:off x="6008851" y="861467"/>
          <a:ext cx="731097" cy="73109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500" i="0" kern="1200"/>
        </a:p>
      </dsp:txBody>
      <dsp:txXfrm>
        <a:off x="6008851" y="861467"/>
        <a:ext cx="731097" cy="731097"/>
      </dsp:txXfrm>
    </dsp:sp>
    <dsp:sp modelId="{5BB66B02-2620-4AD7-988E-16C932D56D83}">
      <dsp:nvSpPr>
        <dsp:cNvPr id="0" name=""/>
        <dsp:cNvSpPr/>
      </dsp:nvSpPr>
      <dsp:spPr>
        <a:xfrm>
          <a:off x="6573322" y="2190735"/>
          <a:ext cx="731097" cy="73109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500" i="0" kern="1200"/>
        </a:p>
      </dsp:txBody>
      <dsp:txXfrm>
        <a:off x="6573322" y="2190735"/>
        <a:ext cx="731097" cy="731097"/>
      </dsp:txXfrm>
    </dsp:sp>
    <dsp:sp modelId="{5A08BC0D-B099-4925-8B13-8F72E7F924C0}">
      <dsp:nvSpPr>
        <dsp:cNvPr id="0" name=""/>
        <dsp:cNvSpPr/>
      </dsp:nvSpPr>
      <dsp:spPr>
        <a:xfrm>
          <a:off x="7129368" y="3520003"/>
          <a:ext cx="731097" cy="73109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500" kern="1200"/>
        </a:p>
      </dsp:txBody>
      <dsp:txXfrm>
        <a:off x="7129368" y="3520003"/>
        <a:ext cx="731097" cy="73109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0B570D-B946-467D-832D-84F4D60736DC}">
      <dsp:nvSpPr>
        <dsp:cNvPr id="0" name=""/>
        <dsp:cNvSpPr/>
      </dsp:nvSpPr>
      <dsp:spPr>
        <a:xfrm rot="5400000">
          <a:off x="5319055" y="-2219703"/>
          <a:ext cx="721872" cy="53458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/>
            <a:t>poprawa jakości stosowanych paliw stałych</a:t>
          </a:r>
          <a:endParaRPr lang="pl-PL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/>
            <a:t>ograniczenia z uchwały </a:t>
          </a:r>
          <a:r>
            <a:rPr lang="pl-PL" sz="1400" b="1" kern="1200" dirty="0" err="1" smtClean="0"/>
            <a:t>antysmogowej</a:t>
          </a:r>
          <a:r>
            <a:rPr lang="pl-PL" sz="1400" b="1" kern="1200" dirty="0" smtClean="0"/>
            <a:t> od 1.09.2017 r.</a:t>
          </a:r>
          <a:endParaRPr lang="pl-PL" sz="1400" b="1" kern="1200" dirty="0"/>
        </a:p>
      </dsp:txBody>
      <dsp:txXfrm rot="5400000">
        <a:off x="5319055" y="-2219703"/>
        <a:ext cx="721872" cy="5345873"/>
      </dsp:txXfrm>
    </dsp:sp>
    <dsp:sp modelId="{41B74F7F-BE10-4253-ABBC-E15C50371B95}">
      <dsp:nvSpPr>
        <dsp:cNvPr id="0" name=""/>
        <dsp:cNvSpPr/>
      </dsp:nvSpPr>
      <dsp:spPr>
        <a:xfrm>
          <a:off x="0" y="2063"/>
          <a:ext cx="3007054" cy="902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b="1" kern="1200" dirty="0" smtClean="0">
              <a:solidFill>
                <a:srgbClr val="C00000"/>
              </a:solidFill>
            </a:rPr>
            <a:t>scenariusz 1</a:t>
          </a:r>
          <a:endParaRPr lang="pl-PL" sz="3300" b="1" kern="1200" dirty="0">
            <a:solidFill>
              <a:srgbClr val="C00000"/>
            </a:solidFill>
          </a:endParaRPr>
        </a:p>
      </dsp:txBody>
      <dsp:txXfrm>
        <a:off x="0" y="2063"/>
        <a:ext cx="3007054" cy="902340"/>
      </dsp:txXfrm>
    </dsp:sp>
    <dsp:sp modelId="{0697C01C-49AB-4E90-9C56-D230E9FE12EF}">
      <dsp:nvSpPr>
        <dsp:cNvPr id="0" name=""/>
        <dsp:cNvSpPr/>
      </dsp:nvSpPr>
      <dsp:spPr>
        <a:xfrm rot="5400000">
          <a:off x="5319055" y="-1272246"/>
          <a:ext cx="721872" cy="53458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/>
            <a:t>jednolity – kotły na paliwa stałe klasa 5</a:t>
          </a:r>
          <a:endParaRPr lang="pl-PL" sz="1400" b="1" kern="1200" dirty="0"/>
        </a:p>
      </dsp:txBody>
      <dsp:txXfrm rot="5400000">
        <a:off x="5319055" y="-1272246"/>
        <a:ext cx="721872" cy="5345873"/>
      </dsp:txXfrm>
    </dsp:sp>
    <dsp:sp modelId="{247898CC-F115-4034-90E6-FE92163C3658}">
      <dsp:nvSpPr>
        <dsp:cNvPr id="0" name=""/>
        <dsp:cNvSpPr/>
      </dsp:nvSpPr>
      <dsp:spPr>
        <a:xfrm>
          <a:off x="0" y="949520"/>
          <a:ext cx="3007054" cy="902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b="1" kern="1200" dirty="0" smtClean="0">
              <a:solidFill>
                <a:srgbClr val="C00000"/>
              </a:solidFill>
            </a:rPr>
            <a:t>scenariusz 2</a:t>
          </a:r>
          <a:endParaRPr lang="pl-PL" sz="3300" b="1" kern="1200" dirty="0">
            <a:solidFill>
              <a:srgbClr val="C00000"/>
            </a:solidFill>
          </a:endParaRPr>
        </a:p>
      </dsp:txBody>
      <dsp:txXfrm>
        <a:off x="0" y="949520"/>
        <a:ext cx="3007054" cy="902340"/>
      </dsp:txXfrm>
    </dsp:sp>
    <dsp:sp modelId="{B25BC6EC-814C-4575-9509-9B1B1BF80102}">
      <dsp:nvSpPr>
        <dsp:cNvPr id="0" name=""/>
        <dsp:cNvSpPr/>
      </dsp:nvSpPr>
      <dsp:spPr>
        <a:xfrm rot="5400000">
          <a:off x="5319055" y="-324788"/>
          <a:ext cx="721872" cy="53458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/>
            <a:t>zwiększenie wykorzystania sieci cieplnych i gazowej</a:t>
          </a:r>
          <a:endParaRPr lang="pl-PL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/>
            <a:t>podłączenie do </a:t>
          </a:r>
          <a:r>
            <a:rPr lang="pl-PL" sz="1400" b="1" u="sng" kern="1200" dirty="0" smtClean="0"/>
            <a:t>istniejących</a:t>
          </a:r>
          <a:r>
            <a:rPr lang="pl-PL" sz="1400" b="1" kern="1200" dirty="0" smtClean="0"/>
            <a:t> sieci cieplnych oraz gazowej w miastach</a:t>
          </a:r>
          <a:endParaRPr lang="pl-PL" sz="1400" b="1" kern="1200" dirty="0"/>
        </a:p>
      </dsp:txBody>
      <dsp:txXfrm rot="5400000">
        <a:off x="5319055" y="-324788"/>
        <a:ext cx="721872" cy="5345873"/>
      </dsp:txXfrm>
    </dsp:sp>
    <dsp:sp modelId="{D147B1FE-D8AB-40EC-8C7B-E0D51E354644}">
      <dsp:nvSpPr>
        <dsp:cNvPr id="0" name=""/>
        <dsp:cNvSpPr/>
      </dsp:nvSpPr>
      <dsp:spPr>
        <a:xfrm>
          <a:off x="0" y="1896977"/>
          <a:ext cx="3007054" cy="902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b="1" kern="1200" dirty="0" smtClean="0">
              <a:solidFill>
                <a:srgbClr val="C00000"/>
              </a:solidFill>
            </a:rPr>
            <a:t>scenariusz  3</a:t>
          </a:r>
          <a:endParaRPr lang="pl-PL" sz="3300" b="1" kern="1200" dirty="0">
            <a:solidFill>
              <a:srgbClr val="C00000"/>
            </a:solidFill>
          </a:endParaRPr>
        </a:p>
      </dsp:txBody>
      <dsp:txXfrm>
        <a:off x="0" y="1896977"/>
        <a:ext cx="3007054" cy="902340"/>
      </dsp:txXfrm>
    </dsp:sp>
    <dsp:sp modelId="{14BAF2E7-6BEB-4289-9C29-D0C643BFE1C9}">
      <dsp:nvSpPr>
        <dsp:cNvPr id="0" name=""/>
        <dsp:cNvSpPr/>
      </dsp:nvSpPr>
      <dsp:spPr>
        <a:xfrm rot="5400000">
          <a:off x="5319055" y="622668"/>
          <a:ext cx="721872" cy="53458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/>
            <a:t>eliminacja stosowania paliw stałych w aglomeracjach oraz w Bielsku-Białej i Częstochowie</a:t>
          </a:r>
          <a:endParaRPr lang="pl-PL" sz="1400" b="1" kern="1200" dirty="0"/>
        </a:p>
      </dsp:txBody>
      <dsp:txXfrm rot="5400000">
        <a:off x="5319055" y="622668"/>
        <a:ext cx="721872" cy="5345873"/>
      </dsp:txXfrm>
    </dsp:sp>
    <dsp:sp modelId="{1E3B1FE7-1CEA-4CA5-964C-92705C9AFDAD}">
      <dsp:nvSpPr>
        <dsp:cNvPr id="0" name=""/>
        <dsp:cNvSpPr/>
      </dsp:nvSpPr>
      <dsp:spPr>
        <a:xfrm>
          <a:off x="0" y="2844435"/>
          <a:ext cx="3007054" cy="902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b="1" kern="1200" dirty="0" smtClean="0">
              <a:solidFill>
                <a:srgbClr val="C00000"/>
              </a:solidFill>
            </a:rPr>
            <a:t>scenariusz  4</a:t>
          </a:r>
          <a:endParaRPr lang="pl-PL" sz="3300" b="1" kern="1200" dirty="0">
            <a:solidFill>
              <a:srgbClr val="C00000"/>
            </a:solidFill>
          </a:endParaRPr>
        </a:p>
      </dsp:txBody>
      <dsp:txXfrm>
        <a:off x="0" y="2844435"/>
        <a:ext cx="3007054" cy="902340"/>
      </dsp:txXfrm>
    </dsp:sp>
    <dsp:sp modelId="{CFDCE124-3737-4EB9-B915-CBBA5BCF47FB}">
      <dsp:nvSpPr>
        <dsp:cNvPr id="0" name=""/>
        <dsp:cNvSpPr/>
      </dsp:nvSpPr>
      <dsp:spPr>
        <a:xfrm rot="5400000">
          <a:off x="5319055" y="1570125"/>
          <a:ext cx="721872" cy="53458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/>
            <a:t>jednolity – kotły na paliwa stałe klasa 4</a:t>
          </a:r>
          <a:endParaRPr lang="pl-PL" sz="1400" b="1" kern="1200" dirty="0"/>
        </a:p>
      </dsp:txBody>
      <dsp:txXfrm rot="5400000">
        <a:off x="5319055" y="1570125"/>
        <a:ext cx="721872" cy="5345873"/>
      </dsp:txXfrm>
    </dsp:sp>
    <dsp:sp modelId="{1A7B5020-9885-40CF-829B-CC3CB2263792}">
      <dsp:nvSpPr>
        <dsp:cNvPr id="0" name=""/>
        <dsp:cNvSpPr/>
      </dsp:nvSpPr>
      <dsp:spPr>
        <a:xfrm>
          <a:off x="0" y="3791892"/>
          <a:ext cx="3007054" cy="902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b="1" kern="1200" dirty="0" smtClean="0">
              <a:solidFill>
                <a:srgbClr val="C00000"/>
              </a:solidFill>
            </a:rPr>
            <a:t>scenariusz  5</a:t>
          </a:r>
          <a:endParaRPr lang="pl-PL" sz="3300" b="1" kern="1200" dirty="0">
            <a:solidFill>
              <a:srgbClr val="C00000"/>
            </a:solidFill>
          </a:endParaRPr>
        </a:p>
      </dsp:txBody>
      <dsp:txXfrm>
        <a:off x="0" y="3791892"/>
        <a:ext cx="3007054" cy="9023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2125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82125"/>
            <a:ext cx="292258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E572C137-AF21-4747-A5C3-8C4E36EACD98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75" y="741363"/>
            <a:ext cx="4935538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91063"/>
            <a:ext cx="4946650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2125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382125"/>
            <a:ext cx="292258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B1CC225D-E699-495F-B313-9D5465FAD69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F4DC98-4984-4B92-8EBC-18789944A602}" type="slidenum">
              <a:rPr lang="nb-NO" smtClean="0"/>
              <a:pPr/>
              <a:t>1</a:t>
            </a:fld>
            <a:endParaRPr lang="nb-NO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7" descr="ATMOTERM-logo-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5713" y="404813"/>
            <a:ext cx="998537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5"/>
          <p:cNvSpPr txBox="1">
            <a:spLocks noChangeArrowheads="1"/>
          </p:cNvSpPr>
          <p:nvPr/>
        </p:nvSpPr>
        <p:spPr bwMode="auto">
          <a:xfrm>
            <a:off x="250825" y="260350"/>
            <a:ext cx="3206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sz="2800" b="1" dirty="0">
                <a:solidFill>
                  <a:srgbClr val="007CC2"/>
                </a:solidFill>
              </a:rPr>
              <a:t>ATMOTERM</a:t>
            </a:r>
            <a:r>
              <a:rPr lang="en-US" sz="2800" b="1" baseline="30000" dirty="0">
                <a:solidFill>
                  <a:srgbClr val="007CC2"/>
                </a:solidFill>
                <a:cs typeface="Arial" charset="0"/>
              </a:rPr>
              <a:t>®</a:t>
            </a:r>
            <a:r>
              <a:rPr lang="pl-PL" sz="2800" b="1" dirty="0">
                <a:solidFill>
                  <a:srgbClr val="007CC2"/>
                </a:solidFill>
              </a:rPr>
              <a:t> S.A.</a:t>
            </a:r>
          </a:p>
        </p:txBody>
      </p:sp>
      <p:sp>
        <p:nvSpPr>
          <p:cNvPr id="6" name="Text Box 68"/>
          <p:cNvSpPr txBox="1">
            <a:spLocks noChangeArrowheads="1"/>
          </p:cNvSpPr>
          <p:nvPr/>
        </p:nvSpPr>
        <p:spPr bwMode="auto">
          <a:xfrm>
            <a:off x="236538" y="765175"/>
            <a:ext cx="4465637" cy="309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182563" indent="-182563">
              <a:defRPr/>
            </a:pPr>
            <a:r>
              <a:rPr lang="pl-PL" sz="1400" b="1" dirty="0">
                <a:solidFill>
                  <a:srgbClr val="007CC2"/>
                </a:solidFill>
              </a:rPr>
              <a:t>Innowacyjne rozwiązania dla ochrony środowiska</a:t>
            </a:r>
          </a:p>
        </p:txBody>
      </p:sp>
      <p:sp>
        <p:nvSpPr>
          <p:cNvPr id="7" name="Text Box 66"/>
          <p:cNvSpPr txBox="1">
            <a:spLocks noChangeArrowheads="1"/>
          </p:cNvSpPr>
          <p:nvPr/>
        </p:nvSpPr>
        <p:spPr bwMode="auto">
          <a:xfrm>
            <a:off x="7508875" y="6453188"/>
            <a:ext cx="1455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7920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sz="1200" b="1" dirty="0">
                <a:solidFill>
                  <a:schemeClr val="bg1"/>
                </a:solidFill>
              </a:rPr>
              <a:t>www.atmoterm.pl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5084763"/>
            <a:ext cx="3817937" cy="1008062"/>
          </a:xfrm>
        </p:spPr>
        <p:txBody>
          <a:bodyPr tIns="82800"/>
          <a:lstStyle>
            <a:lvl1pPr marL="0" inden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 sz="2000">
                <a:solidFill>
                  <a:srgbClr val="7C8594"/>
                </a:solidFill>
              </a:defRPr>
            </a:lvl1pPr>
          </a:lstStyle>
          <a:p>
            <a:r>
              <a:rPr lang="pl-PL" smtClean="0"/>
              <a:t>Kliknij, aby edytować styl wzorca podtytułu</a:t>
            </a:r>
            <a:endParaRPr lang="en-GB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2276475"/>
            <a:ext cx="7777162" cy="1927225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1440" anchor="ctr"/>
          <a:lstStyle>
            <a:lvl1pPr algn="ctr">
              <a:lnSpc>
                <a:spcPct val="12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15125" y="188913"/>
            <a:ext cx="2178050" cy="604837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79388" y="188913"/>
            <a:ext cx="6383337" cy="60483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11188" y="1125538"/>
            <a:ext cx="40640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27588" y="1125538"/>
            <a:ext cx="4065587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684053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600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Nagłówek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125538"/>
            <a:ext cx="828198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 smtClean="0"/>
          </a:p>
        </p:txBody>
      </p:sp>
      <p:pic>
        <p:nvPicPr>
          <p:cNvPr id="1028" name="Picture 38" descr="ATMOTERM-logo-1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45475" y="138113"/>
            <a:ext cx="647700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6"/>
          <p:cNvSpPr txBox="1">
            <a:spLocks noChangeArrowheads="1"/>
          </p:cNvSpPr>
          <p:nvPr/>
        </p:nvSpPr>
        <p:spPr bwMode="auto">
          <a:xfrm>
            <a:off x="7508875" y="6453188"/>
            <a:ext cx="1455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7920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sz="1200" b="1" dirty="0">
                <a:solidFill>
                  <a:schemeClr val="bg1"/>
                </a:solidFill>
              </a:rPr>
              <a:t>www.atmoterm.pl</a:t>
            </a:r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 rot="16200000">
            <a:off x="-2080419" y="4341019"/>
            <a:ext cx="4465638" cy="311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182563" indent="-182563">
              <a:defRPr/>
            </a:pPr>
            <a:r>
              <a:rPr lang="pl-PL" sz="1400" b="1" dirty="0">
                <a:solidFill>
                  <a:schemeClr val="bg1"/>
                </a:solidFill>
              </a:rPr>
              <a:t>Innowacyjne rozwiązania dla ochrony środowiska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7CC3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7CC3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7CC3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7CC3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7CC3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7CC3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7CC3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7CC3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7CC3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ct val="40000"/>
        </a:spcBef>
        <a:spcAft>
          <a:spcPct val="20000"/>
        </a:spcAft>
        <a:buClr>
          <a:srgbClr val="007CC3"/>
        </a:buClr>
        <a:buFont typeface="Wingdings" pitchFamily="2" charset="2"/>
        <a:buChar char="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623888" indent="-179388" algn="l" rtl="0" eaLnBrk="1" fontAlgn="base" hangingPunct="1">
        <a:spcBef>
          <a:spcPct val="0"/>
        </a:spcBef>
        <a:spcAft>
          <a:spcPct val="20000"/>
        </a:spcAft>
        <a:buClr>
          <a:srgbClr val="007CC3"/>
        </a:buClr>
        <a:buFont typeface="Times New Roman" pitchFamily="18" charset="0"/>
        <a:buChar char="-"/>
        <a:defRPr sz="2000">
          <a:solidFill>
            <a:srgbClr val="000000"/>
          </a:solidFill>
          <a:latin typeface="+mn-lt"/>
        </a:defRPr>
      </a:lvl2pPr>
      <a:lvl3pPr marL="982663" indent="-179388" algn="l" rtl="0" eaLnBrk="1" fontAlgn="base" hangingPunct="1">
        <a:spcBef>
          <a:spcPct val="0"/>
        </a:spcBef>
        <a:spcAft>
          <a:spcPct val="20000"/>
        </a:spcAft>
        <a:buClr>
          <a:srgbClr val="007CC3"/>
        </a:buClr>
        <a:buFont typeface="Times New Roman" pitchFamily="18" charset="0"/>
        <a:buChar char="-"/>
        <a:defRPr>
          <a:solidFill>
            <a:srgbClr val="000000"/>
          </a:solidFill>
          <a:latin typeface="+mn-lt"/>
        </a:defRPr>
      </a:lvl3pPr>
      <a:lvl4pPr marL="1341438" indent="-179388" algn="l" rtl="0" eaLnBrk="1" fontAlgn="base" hangingPunct="1">
        <a:spcBef>
          <a:spcPct val="0"/>
        </a:spcBef>
        <a:spcAft>
          <a:spcPct val="20000"/>
        </a:spcAft>
        <a:buClr>
          <a:srgbClr val="007CC3"/>
        </a:buClr>
        <a:buFont typeface="Times New Roman" pitchFamily="18" charset="0"/>
        <a:buChar char="-"/>
        <a:defRPr>
          <a:solidFill>
            <a:srgbClr val="000000"/>
          </a:solidFill>
          <a:latin typeface="+mn-lt"/>
        </a:defRPr>
      </a:lvl4pPr>
      <a:lvl5pPr marL="1700213" indent="-179388" algn="l" rtl="0" eaLnBrk="1" fontAlgn="base" hangingPunct="1">
        <a:spcBef>
          <a:spcPct val="0"/>
        </a:spcBef>
        <a:spcAft>
          <a:spcPct val="20000"/>
        </a:spcAft>
        <a:buClr>
          <a:srgbClr val="007CC3"/>
        </a:buClr>
        <a:buFont typeface="Times New Roman" pitchFamily="18" charset="0"/>
        <a:buChar char="-"/>
        <a:defRPr>
          <a:solidFill>
            <a:srgbClr val="000000"/>
          </a:solidFill>
          <a:latin typeface="+mn-lt"/>
        </a:defRPr>
      </a:lvl5pPr>
      <a:lvl6pPr marL="2157413" indent="-179388" algn="l" rtl="0" eaLnBrk="1" fontAlgn="base" hangingPunct="1">
        <a:spcBef>
          <a:spcPct val="0"/>
        </a:spcBef>
        <a:spcAft>
          <a:spcPct val="20000"/>
        </a:spcAft>
        <a:buClr>
          <a:srgbClr val="007CC3"/>
        </a:buClr>
        <a:buFont typeface="Times New Roman" pitchFamily="18" charset="0"/>
        <a:buChar char="-"/>
        <a:defRPr>
          <a:solidFill>
            <a:srgbClr val="000000"/>
          </a:solidFill>
          <a:latin typeface="+mn-lt"/>
        </a:defRPr>
      </a:lvl6pPr>
      <a:lvl7pPr marL="2614613" indent="-179388" algn="l" rtl="0" eaLnBrk="1" fontAlgn="base" hangingPunct="1">
        <a:spcBef>
          <a:spcPct val="0"/>
        </a:spcBef>
        <a:spcAft>
          <a:spcPct val="20000"/>
        </a:spcAft>
        <a:buClr>
          <a:srgbClr val="007CC3"/>
        </a:buClr>
        <a:buFont typeface="Times New Roman" pitchFamily="18" charset="0"/>
        <a:buChar char="-"/>
        <a:defRPr>
          <a:solidFill>
            <a:srgbClr val="000000"/>
          </a:solidFill>
          <a:latin typeface="+mn-lt"/>
        </a:defRPr>
      </a:lvl7pPr>
      <a:lvl8pPr marL="3071813" indent="-179388" algn="l" rtl="0" eaLnBrk="1" fontAlgn="base" hangingPunct="1">
        <a:spcBef>
          <a:spcPct val="0"/>
        </a:spcBef>
        <a:spcAft>
          <a:spcPct val="20000"/>
        </a:spcAft>
        <a:buClr>
          <a:srgbClr val="007CC3"/>
        </a:buClr>
        <a:buFont typeface="Times New Roman" pitchFamily="18" charset="0"/>
        <a:buChar char="-"/>
        <a:defRPr>
          <a:solidFill>
            <a:srgbClr val="000000"/>
          </a:solidFill>
          <a:latin typeface="+mn-lt"/>
        </a:defRPr>
      </a:lvl8pPr>
      <a:lvl9pPr marL="3529013" indent="-179388" algn="l" rtl="0" eaLnBrk="1" fontAlgn="base" hangingPunct="1">
        <a:spcBef>
          <a:spcPct val="0"/>
        </a:spcBef>
        <a:spcAft>
          <a:spcPct val="20000"/>
        </a:spcAft>
        <a:buClr>
          <a:srgbClr val="007CC3"/>
        </a:buClr>
        <a:buFont typeface="Times New Roman" pitchFamily="18" charset="0"/>
        <a:buChar char="-"/>
        <a:defRPr>
          <a:solidFill>
            <a:srgbClr val="000000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5084762"/>
            <a:ext cx="6191919" cy="1440581"/>
          </a:xfrm>
          <a:noFill/>
        </p:spPr>
        <p:txBody>
          <a:bodyPr/>
          <a:lstStyle/>
          <a:p>
            <a:r>
              <a:rPr lang="pl-PL" i="1" dirty="0" smtClean="0"/>
              <a:t>11 września 2017 roku</a:t>
            </a:r>
          </a:p>
          <a:p>
            <a:r>
              <a:rPr lang="pl-PL" i="1" dirty="0" smtClean="0"/>
              <a:t>Magdalena Załupka</a:t>
            </a:r>
            <a:endParaRPr lang="en-GB" i="1" dirty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827088" y="2132856"/>
            <a:ext cx="7777162" cy="2520677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Program ochrony powietrza dla terenu województwa śląskiego</a:t>
            </a:r>
            <a:br>
              <a:rPr lang="pl-PL" dirty="0" smtClean="0"/>
            </a:br>
            <a:r>
              <a:rPr lang="pl-PL" dirty="0" smtClean="0"/>
              <a:t>scenariusze ograniczenia emisji z indywidualnych systemów grzewczych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648270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koszty inwestycyjne i zewnętrzne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67544" y="836712"/>
            <a:ext cx="274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rachunek zysków i strat</a:t>
            </a:r>
            <a:endParaRPr lang="pl-PL" b="1" dirty="0">
              <a:solidFill>
                <a:srgbClr val="C00000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Wykres 4"/>
          <p:cNvGraphicFramePr/>
          <p:nvPr/>
        </p:nvGraphicFramePr>
        <p:xfrm>
          <a:off x="467544" y="3573016"/>
          <a:ext cx="828092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/>
          <p:cNvGraphicFramePr/>
          <p:nvPr/>
        </p:nvGraphicFramePr>
        <p:xfrm>
          <a:off x="251520" y="1196752"/>
          <a:ext cx="8712968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648270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koszty inwestycyjne i zewnętrzne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67544" y="836712"/>
            <a:ext cx="274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rachunek zysków i strat</a:t>
            </a:r>
            <a:endParaRPr lang="pl-PL" b="1" dirty="0">
              <a:solidFill>
                <a:srgbClr val="C00000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Wykres 4"/>
          <p:cNvGraphicFramePr/>
          <p:nvPr/>
        </p:nvGraphicFramePr>
        <p:xfrm>
          <a:off x="683568" y="1628800"/>
          <a:ext cx="8136903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899592" y="1700808"/>
          <a:ext cx="756084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 – max stężenia w województwie</a:t>
            </a:r>
          </a:p>
        </p:txBody>
      </p:sp>
      <p:graphicFrame>
        <p:nvGraphicFramePr>
          <p:cNvPr id="8" name="Wykres 7"/>
          <p:cNvGraphicFramePr/>
          <p:nvPr/>
        </p:nvGraphicFramePr>
        <p:xfrm>
          <a:off x="467544" y="1052736"/>
          <a:ext cx="8280920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Wykres 8"/>
          <p:cNvGraphicFramePr/>
          <p:nvPr/>
        </p:nvGraphicFramePr>
        <p:xfrm>
          <a:off x="467544" y="3789040"/>
          <a:ext cx="842493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539552" y="648866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33CC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PM10</a:t>
            </a:r>
            <a:endParaRPr lang="pl-PL" b="1" dirty="0">
              <a:solidFill>
                <a:srgbClr val="0033CC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 – max stężenia PM10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39552" y="648866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33CC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PM10</a:t>
            </a:r>
            <a:endParaRPr lang="pl-PL" b="1" dirty="0">
              <a:solidFill>
                <a:srgbClr val="0033CC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" name="Wykres 6"/>
          <p:cNvGraphicFramePr/>
          <p:nvPr/>
        </p:nvGraphicFramePr>
        <p:xfrm>
          <a:off x="395536" y="980728"/>
          <a:ext cx="8568952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Wykres 9"/>
          <p:cNvGraphicFramePr/>
          <p:nvPr/>
        </p:nvGraphicFramePr>
        <p:xfrm>
          <a:off x="467544" y="3717032"/>
          <a:ext cx="8496944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 – max stężenia PM10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39552" y="648866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33CC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PM10</a:t>
            </a:r>
            <a:endParaRPr lang="pl-PL" b="1" dirty="0">
              <a:solidFill>
                <a:srgbClr val="0033CC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Wykres 3"/>
          <p:cNvGraphicFramePr/>
          <p:nvPr/>
        </p:nvGraphicFramePr>
        <p:xfrm>
          <a:off x="467544" y="908721"/>
          <a:ext cx="8496944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/>
          <p:cNvGraphicFramePr/>
          <p:nvPr/>
        </p:nvGraphicFramePr>
        <p:xfrm>
          <a:off x="395536" y="3645024"/>
          <a:ext cx="8496944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122217"/>
            <a:ext cx="4680000" cy="6619151"/>
          </a:xfrm>
          <a:prstGeom prst="rect">
            <a:avLst/>
          </a:prstGeom>
        </p:spPr>
      </p:pic>
      <p:pic>
        <p:nvPicPr>
          <p:cNvPr id="5" name="Obraz 4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12" y="122217"/>
            <a:ext cx="4680000" cy="661915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572000" y="18864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PM10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419872" y="594928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bazowy</a:t>
            </a:r>
            <a:endParaRPr lang="pl-PL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8460432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W1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1" y="122217"/>
            <a:ext cx="4679998" cy="6619151"/>
          </a:xfrm>
          <a:prstGeom prst="rect">
            <a:avLst/>
          </a:prstGeom>
        </p:spPr>
      </p:pic>
      <p:pic>
        <p:nvPicPr>
          <p:cNvPr id="4" name="Obraz 3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13" y="122217"/>
            <a:ext cx="4679998" cy="661915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0" y="18864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PM10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8460432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W3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851920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W2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1" y="122217"/>
            <a:ext cx="4679998" cy="6619150"/>
          </a:xfrm>
          <a:prstGeom prst="rect">
            <a:avLst/>
          </a:prstGeom>
        </p:spPr>
      </p:pic>
      <p:pic>
        <p:nvPicPr>
          <p:cNvPr id="4" name="Obraz 3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13" y="122217"/>
            <a:ext cx="4679998" cy="661915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0" y="18864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PM10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8460432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W5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851920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W4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 – max stężenia PM10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39552" y="648866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33CC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PM10 24h</a:t>
            </a:r>
            <a:endParaRPr lang="pl-PL" b="1" dirty="0">
              <a:solidFill>
                <a:srgbClr val="0033CC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Wykres 3"/>
          <p:cNvGraphicFramePr/>
          <p:nvPr/>
        </p:nvGraphicFramePr>
        <p:xfrm>
          <a:off x="395536" y="908720"/>
          <a:ext cx="8568952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/>
          <p:cNvGraphicFramePr/>
          <p:nvPr/>
        </p:nvGraphicFramePr>
        <p:xfrm>
          <a:off x="467544" y="3717032"/>
          <a:ext cx="8424936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539552" y="1124744"/>
          <a:ext cx="842493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 – max stężenia PM10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39552" y="648866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33CC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PM10 24h</a:t>
            </a:r>
            <a:endParaRPr lang="pl-PL" b="1" dirty="0">
              <a:solidFill>
                <a:srgbClr val="0033CC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Wykres 3"/>
          <p:cNvGraphicFramePr/>
          <p:nvPr/>
        </p:nvGraphicFramePr>
        <p:xfrm>
          <a:off x="395536" y="980728"/>
          <a:ext cx="8568952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/>
          <p:cNvGraphicFramePr/>
          <p:nvPr/>
        </p:nvGraphicFramePr>
        <p:xfrm>
          <a:off x="467544" y="3645024"/>
          <a:ext cx="8424936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177" y="122217"/>
            <a:ext cx="4679330" cy="6619150"/>
          </a:xfrm>
          <a:prstGeom prst="rect">
            <a:avLst/>
          </a:prstGeom>
        </p:spPr>
      </p:pic>
      <p:pic>
        <p:nvPicPr>
          <p:cNvPr id="4" name="Obraz 3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847" y="122217"/>
            <a:ext cx="4679330" cy="661915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0" y="18864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PM10 dobowe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419872" y="594928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bazowy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460432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W1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177" y="122218"/>
            <a:ext cx="4679330" cy="6619148"/>
          </a:xfrm>
          <a:prstGeom prst="rect">
            <a:avLst/>
          </a:prstGeom>
        </p:spPr>
      </p:pic>
      <p:pic>
        <p:nvPicPr>
          <p:cNvPr id="4" name="Obraz 3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847" y="122218"/>
            <a:ext cx="4679330" cy="661914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0" y="18864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PM10 dobowe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851920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W2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460432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W3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177" y="122689"/>
            <a:ext cx="4679330" cy="6618205"/>
          </a:xfrm>
          <a:prstGeom prst="rect">
            <a:avLst/>
          </a:prstGeom>
        </p:spPr>
      </p:pic>
      <p:pic>
        <p:nvPicPr>
          <p:cNvPr id="4" name="Obraz 3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847" y="122689"/>
            <a:ext cx="4679330" cy="661820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0" y="18864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PM10 dobowe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851920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W4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460432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W5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 – max stężenia w województwie</a:t>
            </a:r>
          </a:p>
        </p:txBody>
      </p:sp>
      <p:graphicFrame>
        <p:nvGraphicFramePr>
          <p:cNvPr id="3" name="Wykres 2"/>
          <p:cNvGraphicFramePr/>
          <p:nvPr/>
        </p:nvGraphicFramePr>
        <p:xfrm>
          <a:off x="683568" y="1196752"/>
          <a:ext cx="799288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539552" y="648866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33CC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PM2,5</a:t>
            </a:r>
            <a:endParaRPr lang="pl-PL" b="1" dirty="0">
              <a:solidFill>
                <a:srgbClr val="0033CC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 – max stężenia PM2,5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39552" y="648866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33CC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PM2,5</a:t>
            </a:r>
            <a:endParaRPr lang="pl-PL" b="1" dirty="0">
              <a:solidFill>
                <a:srgbClr val="0033CC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Wykres 3"/>
          <p:cNvGraphicFramePr/>
          <p:nvPr/>
        </p:nvGraphicFramePr>
        <p:xfrm>
          <a:off x="395536" y="908721"/>
          <a:ext cx="842493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Wykres 4"/>
          <p:cNvGraphicFramePr/>
          <p:nvPr/>
        </p:nvGraphicFramePr>
        <p:xfrm>
          <a:off x="467544" y="3717032"/>
          <a:ext cx="8352928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 – max stężenia PM2,5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39552" y="648866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33CC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PM2,5</a:t>
            </a:r>
            <a:endParaRPr lang="pl-PL" b="1" dirty="0">
              <a:solidFill>
                <a:srgbClr val="0033CC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Wykres 3"/>
          <p:cNvGraphicFramePr/>
          <p:nvPr/>
        </p:nvGraphicFramePr>
        <p:xfrm>
          <a:off x="467544" y="908720"/>
          <a:ext cx="8424936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Wykres 4"/>
          <p:cNvGraphicFramePr/>
          <p:nvPr/>
        </p:nvGraphicFramePr>
        <p:xfrm>
          <a:off x="467544" y="3717032"/>
          <a:ext cx="8424936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177" y="122689"/>
            <a:ext cx="4679329" cy="6618205"/>
          </a:xfrm>
          <a:prstGeom prst="rect">
            <a:avLst/>
          </a:prstGeom>
        </p:spPr>
      </p:pic>
      <p:pic>
        <p:nvPicPr>
          <p:cNvPr id="4" name="Obraz 3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847" y="122689"/>
            <a:ext cx="4679329" cy="661820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0" y="18864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PM2,5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419872" y="594928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bazowy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460432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W1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177" y="122689"/>
            <a:ext cx="4679329" cy="6618204"/>
          </a:xfrm>
          <a:prstGeom prst="rect">
            <a:avLst/>
          </a:prstGeom>
        </p:spPr>
      </p:pic>
      <p:pic>
        <p:nvPicPr>
          <p:cNvPr id="4" name="Obraz 3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847" y="122689"/>
            <a:ext cx="4679329" cy="661820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0" y="18864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PM2,5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851920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W2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460432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W3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177" y="122689"/>
            <a:ext cx="4679328" cy="6618204"/>
          </a:xfrm>
          <a:prstGeom prst="rect">
            <a:avLst/>
          </a:prstGeom>
        </p:spPr>
      </p:pic>
      <p:pic>
        <p:nvPicPr>
          <p:cNvPr id="4" name="Obraz 3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847" y="122689"/>
            <a:ext cx="4679328" cy="661820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0" y="18864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PM2,5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851920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W4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460432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W5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67544" y="836712"/>
            <a:ext cx="299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proponowane scenariusze</a:t>
            </a:r>
            <a:endParaRPr lang="pl-PL" b="1" dirty="0">
              <a:solidFill>
                <a:srgbClr val="C00000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539552" y="1397000"/>
          <a:ext cx="8352928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 – max stężenia w województwie</a:t>
            </a:r>
          </a:p>
        </p:txBody>
      </p:sp>
      <p:graphicFrame>
        <p:nvGraphicFramePr>
          <p:cNvPr id="3" name="Wykres 2"/>
          <p:cNvGraphicFramePr/>
          <p:nvPr/>
        </p:nvGraphicFramePr>
        <p:xfrm>
          <a:off x="611560" y="1196752"/>
          <a:ext cx="828092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539552" y="6488668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33CC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B(a)P</a:t>
            </a:r>
            <a:endParaRPr lang="pl-PL" b="1" dirty="0">
              <a:solidFill>
                <a:srgbClr val="0033CC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 – max stężenia benzo(a)pirenu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39552" y="6488668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33CC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B(a)P</a:t>
            </a:r>
            <a:endParaRPr lang="pl-PL" b="1" dirty="0">
              <a:solidFill>
                <a:srgbClr val="0033CC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Wykres 3"/>
          <p:cNvGraphicFramePr/>
          <p:nvPr/>
        </p:nvGraphicFramePr>
        <p:xfrm>
          <a:off x="395536" y="980728"/>
          <a:ext cx="8568952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Wykres 4"/>
          <p:cNvGraphicFramePr/>
          <p:nvPr/>
        </p:nvGraphicFramePr>
        <p:xfrm>
          <a:off x="395536" y="3717032"/>
          <a:ext cx="8496944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 – max stężenia benzo(a)pirenu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39552" y="6488668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33CC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B(a)P</a:t>
            </a:r>
            <a:endParaRPr lang="pl-PL" b="1" dirty="0">
              <a:solidFill>
                <a:srgbClr val="0033CC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Wykres 3"/>
          <p:cNvGraphicFramePr/>
          <p:nvPr/>
        </p:nvGraphicFramePr>
        <p:xfrm>
          <a:off x="395536" y="908720"/>
          <a:ext cx="8568952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Wykres 4"/>
          <p:cNvGraphicFramePr/>
          <p:nvPr/>
        </p:nvGraphicFramePr>
        <p:xfrm>
          <a:off x="395536" y="3717032"/>
          <a:ext cx="8568952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177" y="122689"/>
            <a:ext cx="4679328" cy="6618203"/>
          </a:xfrm>
          <a:prstGeom prst="rect">
            <a:avLst/>
          </a:prstGeom>
        </p:spPr>
      </p:pic>
      <p:pic>
        <p:nvPicPr>
          <p:cNvPr id="4" name="Obraz 3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847" y="122689"/>
            <a:ext cx="4679328" cy="661820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0" y="18864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B(a)P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419872" y="594928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bazowy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460432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W1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177" y="122689"/>
            <a:ext cx="4679327" cy="6618203"/>
          </a:xfrm>
          <a:prstGeom prst="rect">
            <a:avLst/>
          </a:prstGeom>
        </p:spPr>
      </p:pic>
      <p:pic>
        <p:nvPicPr>
          <p:cNvPr id="4" name="Obraz 3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847" y="122689"/>
            <a:ext cx="4679327" cy="661820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0" y="18864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B(a)P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851920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W2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460432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W3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177" y="122690"/>
            <a:ext cx="4679327" cy="6618201"/>
          </a:xfrm>
          <a:prstGeom prst="rect">
            <a:avLst/>
          </a:prstGeom>
        </p:spPr>
      </p:pic>
      <p:pic>
        <p:nvPicPr>
          <p:cNvPr id="4" name="Obraz 3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847" y="122690"/>
            <a:ext cx="4679327" cy="661820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0" y="18864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B(a)P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851920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W4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460432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W5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 – max stężenia w województwie</a:t>
            </a:r>
          </a:p>
        </p:txBody>
      </p:sp>
      <p:graphicFrame>
        <p:nvGraphicFramePr>
          <p:cNvPr id="4" name="Wykres 3"/>
          <p:cNvGraphicFramePr/>
          <p:nvPr/>
        </p:nvGraphicFramePr>
        <p:xfrm>
          <a:off x="611560" y="1124744"/>
          <a:ext cx="806489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539552" y="6488668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33CC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NO</a:t>
            </a:r>
            <a:r>
              <a:rPr lang="pl-PL" b="1" baseline="-25000" dirty="0" smtClean="0">
                <a:solidFill>
                  <a:srgbClr val="0033CC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2</a:t>
            </a:r>
            <a:endParaRPr lang="pl-PL" b="1" baseline="-25000" dirty="0">
              <a:solidFill>
                <a:srgbClr val="0033CC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843" y="122690"/>
            <a:ext cx="4678659" cy="6618201"/>
          </a:xfrm>
          <a:prstGeom prst="rect">
            <a:avLst/>
          </a:prstGeom>
        </p:spPr>
      </p:pic>
      <p:pic>
        <p:nvPicPr>
          <p:cNvPr id="4" name="Obraz 3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847" y="122690"/>
            <a:ext cx="4679326" cy="661820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0" y="18864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NO</a:t>
            </a:r>
            <a:r>
              <a:rPr lang="pl-PL" b="1" baseline="-25000" dirty="0" smtClean="0"/>
              <a:t>2</a:t>
            </a:r>
            <a:endParaRPr lang="pl-PL" b="1" baseline="-25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419872" y="594928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bazowy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460432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W1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843" y="123162"/>
            <a:ext cx="4678659" cy="6617256"/>
          </a:xfrm>
          <a:prstGeom prst="rect">
            <a:avLst/>
          </a:prstGeom>
        </p:spPr>
      </p:pic>
      <p:pic>
        <p:nvPicPr>
          <p:cNvPr id="4" name="Obraz 3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847" y="122690"/>
            <a:ext cx="4679326" cy="66182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0" y="18864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NO</a:t>
            </a:r>
            <a:r>
              <a:rPr lang="pl-PL" b="1" baseline="-25000" dirty="0" smtClean="0"/>
              <a:t>2</a:t>
            </a:r>
            <a:endParaRPr lang="pl-PL" b="1" baseline="-25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851920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W2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460432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W3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843" y="123162"/>
            <a:ext cx="4678659" cy="6617256"/>
          </a:xfrm>
          <a:prstGeom prst="rect">
            <a:avLst/>
          </a:prstGeom>
        </p:spPr>
      </p:pic>
      <p:pic>
        <p:nvPicPr>
          <p:cNvPr id="4" name="Obraz 3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847" y="122690"/>
            <a:ext cx="4679326" cy="66182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0" y="188640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NO</a:t>
            </a:r>
            <a:r>
              <a:rPr lang="pl-PL" b="1" baseline="-25000" dirty="0" smtClean="0"/>
              <a:t>2</a:t>
            </a:r>
            <a:r>
              <a:rPr lang="pl-PL" b="1" dirty="0" smtClean="0"/>
              <a:t> – tylko powierzchniowa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07504" y="18864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NO</a:t>
            </a:r>
            <a:r>
              <a:rPr lang="pl-PL" b="1" baseline="-25000" dirty="0" smtClean="0"/>
              <a:t>2</a:t>
            </a:r>
            <a:endParaRPr lang="pl-PL" b="1" baseline="-250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851920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W4</a:t>
            </a:r>
            <a:endParaRPr lang="pl-PL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8433573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W4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67544" y="836712"/>
            <a:ext cx="546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porównanie wskaźników emisji powierzchniowej</a:t>
            </a:r>
            <a:endParaRPr lang="pl-PL" b="1" dirty="0">
              <a:solidFill>
                <a:srgbClr val="C00000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Wykres 4"/>
          <p:cNvGraphicFramePr/>
          <p:nvPr/>
        </p:nvGraphicFramePr>
        <p:xfrm>
          <a:off x="611560" y="1268760"/>
          <a:ext cx="8352928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/>
          <p:cNvGraphicFramePr/>
          <p:nvPr/>
        </p:nvGraphicFramePr>
        <p:xfrm>
          <a:off x="395536" y="4005064"/>
          <a:ext cx="8568952" cy="2453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Obraz 7" descr="Znalezione obrazy dla zapytania Instytut Chemicznej Przeróbki W&amp;eogon;gla log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836712"/>
            <a:ext cx="20162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jakość powietrza</a:t>
            </a:r>
          </a:p>
        </p:txBody>
      </p:sp>
      <p:pic>
        <p:nvPicPr>
          <p:cNvPr id="3" name="Obraz 2" descr="PM10_śr_całość_wariant_baz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509" y="123162"/>
            <a:ext cx="4677991" cy="6617256"/>
          </a:xfrm>
          <a:prstGeom prst="rect">
            <a:avLst/>
          </a:prstGeom>
        </p:spPr>
      </p:pic>
      <p:pic>
        <p:nvPicPr>
          <p:cNvPr id="4" name="Obraz 3" descr="PM10_śr_całość_wari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847" y="122690"/>
            <a:ext cx="4679325" cy="66182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0" y="188640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NO</a:t>
            </a:r>
            <a:r>
              <a:rPr lang="pl-PL" b="1" baseline="-25000" dirty="0" smtClean="0"/>
              <a:t>2</a:t>
            </a:r>
            <a:r>
              <a:rPr lang="pl-PL" b="1" dirty="0" smtClean="0"/>
              <a:t> – tylko powierzchniowa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07504" y="18864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NO</a:t>
            </a:r>
            <a:r>
              <a:rPr lang="pl-PL" b="1" baseline="-25000" dirty="0" smtClean="0"/>
              <a:t>2</a:t>
            </a:r>
            <a:endParaRPr lang="pl-PL" b="1" baseline="-250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419872" y="594928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bazowy</a:t>
            </a:r>
            <a:endParaRPr lang="pl-PL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8018269" y="594928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bazowy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648270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analiza SWOT</a:t>
            </a:r>
            <a:endParaRPr lang="pl-PL" dirty="0" smtClean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467544" y="908720"/>
          <a:ext cx="8496944" cy="58508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742"/>
                <a:gridCol w="4099402"/>
                <a:gridCol w="3875800"/>
              </a:tblGrid>
              <a:tr h="457997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pozytywne</a:t>
                      </a:r>
                      <a:endParaRPr lang="pl-PL" dirty="0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negatywne</a:t>
                      </a:r>
                      <a:endParaRPr lang="pl-PL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534">
                <a:tc rowSpan="4"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wewnętrzne</a:t>
                      </a:r>
                      <a:endParaRPr lang="pl-PL" dirty="0"/>
                    </a:p>
                  </a:txBody>
                  <a:tcPr vert="vert27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/>
                        <a:t>W1</a:t>
                      </a:r>
                      <a:r>
                        <a:rPr lang="pl-PL" sz="1400" b="1" baseline="0" dirty="0" smtClean="0"/>
                        <a:t> – brak kosztów inwestycyjnych,</a:t>
                      </a:r>
                    </a:p>
                    <a:p>
                      <a:r>
                        <a:rPr lang="pl-PL" sz="1400" b="1" baseline="0" dirty="0" smtClean="0"/>
                        <a:t>eliminacja złej jakości </a:t>
                      </a:r>
                      <a:r>
                        <a:rPr lang="pl-PL" sz="1400" b="1" baseline="0" dirty="0" smtClean="0"/>
                        <a:t>paliw</a:t>
                      </a:r>
                      <a:endParaRPr lang="pl-PL" sz="1400" b="1" baseline="0" dirty="0" smtClean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/>
                        <a:t>W1</a:t>
                      </a:r>
                      <a:r>
                        <a:rPr lang="pl-PL" sz="1400" b="1" baseline="0" dirty="0" smtClean="0"/>
                        <a:t> – utrudniona kontrola używania złej jakości paliw; niewielki efekt ekologiczny</a:t>
                      </a:r>
                      <a:r>
                        <a:rPr lang="pl-PL" sz="1400" b="1" baseline="0" dirty="0" smtClean="0"/>
                        <a:t>;</a:t>
                      </a:r>
                      <a:endParaRPr lang="pl-PL" sz="1400" b="1" baseline="0" dirty="0" smtClean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6712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b="1" baseline="0" dirty="0" smtClean="0"/>
                        <a:t>W2, W4, W5 – jednolite wymagania dla kotłów, ograniczenie spalania odpadów, poprawa jakości powietrza</a:t>
                      </a:r>
                      <a:endParaRPr lang="pl-PL" sz="1400" b="1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baseline="0" dirty="0" smtClean="0"/>
                        <a:t>W2, W4, W5 – konieczność zaangażowania znacznych środków finansowych, również poza obszarami przekroczeń</a:t>
                      </a:r>
                      <a:endParaRPr lang="pl-PL" sz="1400" b="1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576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baseline="0" dirty="0" smtClean="0"/>
                        <a:t>W3 – redukcja emisji w centach miast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baseline="0" dirty="0" smtClean="0"/>
                        <a:t>W3 – zbyt mały efekt ekologiczny, przewaga kosztów inwestycyjnych nad kosztami zewnętrznymi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06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baseline="0" dirty="0" smtClean="0"/>
                        <a:t>W5 – mniejsze koszty inwestycyjne niż w W2</a:t>
                      </a:r>
                      <a:endParaRPr lang="pl-PL" sz="1400" b="1" dirty="0" smtClean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baseline="0" dirty="0" smtClean="0"/>
                        <a:t>W4 – negatywny odbiór społeczny</a:t>
                      </a:r>
                      <a:endParaRPr lang="pl-PL" sz="1400" b="1" dirty="0" smtClean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5316">
                <a:tc rowSpan="6"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zewnętrzne</a:t>
                      </a:r>
                      <a:endParaRPr lang="pl-PL" dirty="0"/>
                    </a:p>
                  </a:txBody>
                  <a:tcPr vert="vert270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r>
                        <a:rPr lang="pl-PL" sz="1400" b="1" dirty="0" smtClean="0"/>
                        <a:t>W1 – wprowadzenie rozporządzenie regulującego jakość paliw </a:t>
                      </a:r>
                      <a:r>
                        <a:rPr lang="pl-PL" sz="1400" b="1" dirty="0" smtClean="0"/>
                        <a:t>stałych</a:t>
                      </a:r>
                      <a:endParaRPr lang="pl-PL" sz="1400" b="1" dirty="0" smtClean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/>
                        <a:t>W1 – </a:t>
                      </a:r>
                      <a:r>
                        <a:rPr lang="pl-PL" sz="1400" b="1" dirty="0" smtClean="0"/>
                        <a:t>wzrost </a:t>
                      </a:r>
                      <a:r>
                        <a:rPr lang="pl-PL" sz="1400" b="1" dirty="0" smtClean="0"/>
                        <a:t>cen dobrej jakości </a:t>
                      </a:r>
                      <a:r>
                        <a:rPr lang="pl-PL" sz="1400" b="1" dirty="0" smtClean="0"/>
                        <a:t>paliw</a:t>
                      </a:r>
                      <a:endParaRPr lang="pl-PL" sz="1400" b="1" dirty="0" smtClean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85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/>
                        <a:t>W2, W5 – nieskuteczna kontrola wymiany i instalacji nowych urządzeń, przez co nie wszystkie zostaną wymienione, możliwy brak środków finansowych na wymianę wszystkich kotłów na paliwa stałe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1924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/>
                        <a:t>W3, W4 – efektywna współpraca przedsiębiorstw energetycznych oraz dostawców gazu</a:t>
                      </a:r>
                      <a:endParaRPr lang="pl-PL" sz="1400" b="1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2342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/>
                        <a:t>W4 – obniżenie cen paliw niskoemisyjnych, np. gazu ziemnego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76713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/>
                        <a:t>W3, W4 – brak środków</a:t>
                      </a:r>
                      <a:r>
                        <a:rPr lang="pl-PL" sz="1400" b="1" baseline="0" dirty="0" smtClean="0"/>
                        <a:t> finansowych lub możliwości technicznych dla rozbudowy sieci ciepłowniczych i gazowej</a:t>
                      </a:r>
                      <a:endParaRPr lang="pl-PL" sz="1400" b="1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314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baseline="0" dirty="0" smtClean="0"/>
                        <a:t>W4 – brak woli decydentów do wprowadzania tak radykalnych ograniczeń</a:t>
                      </a:r>
                      <a:endParaRPr lang="pl-PL" sz="1400" b="1" dirty="0" smtClean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388" y="188913"/>
            <a:ext cx="64643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6000"/>
          <a:lstStyle/>
          <a:p>
            <a:pPr defTabSz="912813">
              <a:lnSpc>
                <a:spcPct val="85000"/>
              </a:lnSpc>
              <a:spcBef>
                <a:spcPct val="0"/>
              </a:spcBef>
              <a:buFontTx/>
              <a:buNone/>
              <a:defRPr/>
            </a:pPr>
            <a:r>
              <a:rPr lang="pl-PL" sz="2400" b="1" kern="0" dirty="0">
                <a:solidFill>
                  <a:srgbClr val="007CC3"/>
                </a:solidFill>
                <a:latin typeface="+mj-lt"/>
                <a:ea typeface="+mj-ea"/>
                <a:cs typeface="+mj-cs"/>
              </a:rPr>
              <a:t>ATMOTERM S.A.</a:t>
            </a:r>
          </a:p>
        </p:txBody>
      </p:sp>
      <p:sp>
        <p:nvSpPr>
          <p:cNvPr id="5123" name="Rectangle 3"/>
          <p:cNvSpPr txBox="1">
            <a:spLocks noChangeArrowheads="1"/>
          </p:cNvSpPr>
          <p:nvPr/>
        </p:nvSpPr>
        <p:spPr bwMode="auto">
          <a:xfrm>
            <a:off x="4283968" y="2349947"/>
            <a:ext cx="4248472" cy="64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indent="-265113" defTabSz="912813" eaLnBrk="1" hangingPunct="1">
              <a:spcBef>
                <a:spcPct val="40000"/>
              </a:spcBef>
              <a:spcAft>
                <a:spcPct val="20000"/>
              </a:spcAft>
              <a:buClr>
                <a:srgbClr val="007CC3"/>
              </a:buClr>
            </a:pPr>
            <a:r>
              <a:rPr lang="pl-PL" sz="2400" b="1" i="1" dirty="0" smtClean="0">
                <a:solidFill>
                  <a:srgbClr val="0033CC"/>
                </a:solidFill>
              </a:rPr>
              <a:t>Dziękuję </a:t>
            </a:r>
            <a:r>
              <a:rPr lang="pl-PL" sz="2400" b="1" i="1" dirty="0">
                <a:solidFill>
                  <a:srgbClr val="0033CC"/>
                </a:solidFill>
              </a:rPr>
              <a:t>za uwagę!</a:t>
            </a:r>
          </a:p>
        </p:txBody>
      </p:sp>
      <p:pic>
        <p:nvPicPr>
          <p:cNvPr id="5124" name="Picture 9" descr="glo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2786063"/>
            <a:ext cx="2598737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Prostokąt 5"/>
          <p:cNvSpPr>
            <a:spLocks noChangeArrowheads="1"/>
          </p:cNvSpPr>
          <p:nvPr/>
        </p:nvSpPr>
        <p:spPr bwMode="auto">
          <a:xfrm>
            <a:off x="4286250" y="3214688"/>
            <a:ext cx="4572000" cy="14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/>
            <a:r>
              <a:rPr lang="pl-PL" b="1" dirty="0" smtClean="0"/>
              <a:t>Magdalena Załupka</a:t>
            </a:r>
            <a:endParaRPr lang="pl-PL" b="1" dirty="0"/>
          </a:p>
          <a:p>
            <a:pPr marL="182563" indent="-182563"/>
            <a:r>
              <a:rPr lang="pl-PL" b="1" dirty="0" smtClean="0">
                <a:solidFill>
                  <a:srgbClr val="007CC4"/>
                </a:solidFill>
              </a:rPr>
              <a:t>ATMOTERM </a:t>
            </a:r>
            <a:r>
              <a:rPr lang="pl-PL" b="1" dirty="0">
                <a:solidFill>
                  <a:srgbClr val="007CC4"/>
                </a:solidFill>
              </a:rPr>
              <a:t>S.A.</a:t>
            </a:r>
          </a:p>
          <a:p>
            <a:pPr marL="182563" indent="-182563">
              <a:spcBef>
                <a:spcPct val="20000"/>
              </a:spcBef>
            </a:pPr>
            <a:r>
              <a:rPr lang="pl-PL" dirty="0"/>
              <a:t>tel. </a:t>
            </a:r>
            <a:r>
              <a:rPr lang="pl-PL" b="1" dirty="0" smtClean="0"/>
              <a:t>77/44-26-666</a:t>
            </a:r>
            <a:endParaRPr lang="pl-PL" b="1" dirty="0"/>
          </a:p>
          <a:p>
            <a:pPr marL="182563" indent="-182563">
              <a:spcBef>
                <a:spcPct val="20000"/>
              </a:spcBef>
            </a:pPr>
            <a:r>
              <a:rPr lang="pl-PL" dirty="0"/>
              <a:t>e-mail: </a:t>
            </a:r>
            <a:r>
              <a:rPr lang="pl-PL" b="1" dirty="0" err="1" smtClean="0"/>
              <a:t>zalupka@atmoterm.pl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67544" y="836712"/>
            <a:ext cx="546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porównanie wskaźników emisji powierzchniowej</a:t>
            </a:r>
            <a:endParaRPr lang="pl-PL" b="1" dirty="0">
              <a:solidFill>
                <a:srgbClr val="C00000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Wykres 4"/>
          <p:cNvGraphicFramePr/>
          <p:nvPr/>
        </p:nvGraphicFramePr>
        <p:xfrm>
          <a:off x="611560" y="1268760"/>
          <a:ext cx="8352928" cy="274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/>
          <p:cNvGraphicFramePr/>
          <p:nvPr/>
        </p:nvGraphicFramePr>
        <p:xfrm>
          <a:off x="395536" y="4005064"/>
          <a:ext cx="8568952" cy="2453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Obraz 7" descr="Znalezione obrazy dla zapytania Instytut Chemicznej Przeróbki W&amp;eogon;gla log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836712"/>
            <a:ext cx="20162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67544" y="836712"/>
            <a:ext cx="546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porównanie wskaźników emisji powierzchniowej</a:t>
            </a:r>
            <a:endParaRPr lang="pl-PL" b="1" dirty="0">
              <a:solidFill>
                <a:srgbClr val="C00000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8" name="Wykres 7"/>
          <p:cNvGraphicFramePr/>
          <p:nvPr/>
        </p:nvGraphicFramePr>
        <p:xfrm>
          <a:off x="683568" y="1340768"/>
          <a:ext cx="813690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raz 4" descr="Znalezione obrazy dla zapytania Instytut Chemicznej Przeróbki W&amp;eogon;gla 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836712"/>
            <a:ext cx="20162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67544" y="836712"/>
            <a:ext cx="546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porównanie wskaźników emisji powierzchniowej</a:t>
            </a:r>
            <a:endParaRPr lang="pl-PL" b="1" dirty="0">
              <a:solidFill>
                <a:srgbClr val="C00000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8" name="Wykres 7"/>
          <p:cNvGraphicFramePr/>
          <p:nvPr/>
        </p:nvGraphicFramePr>
        <p:xfrm>
          <a:off x="683568" y="1340768"/>
          <a:ext cx="813690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raz 4" descr="Znalezione obrazy dla zapytania Instytut Chemicznej Przeróbki W&amp;eogon;gla 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836712"/>
            <a:ext cx="20162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67544" y="836712"/>
            <a:ext cx="324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porównanie wielkości emisji</a:t>
            </a:r>
            <a:endParaRPr lang="pl-PL" b="1" dirty="0">
              <a:solidFill>
                <a:srgbClr val="C00000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Wykres 4"/>
          <p:cNvGraphicFramePr/>
          <p:nvPr/>
        </p:nvGraphicFramePr>
        <p:xfrm>
          <a:off x="539552" y="1268761"/>
          <a:ext cx="828092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/>
          <p:cNvGraphicFramePr/>
          <p:nvPr/>
        </p:nvGraphicFramePr>
        <p:xfrm>
          <a:off x="467544" y="3789040"/>
          <a:ext cx="8496944" cy="2669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576262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67544" y="836712"/>
            <a:ext cx="324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porównanie wielkości emisji</a:t>
            </a:r>
            <a:endParaRPr lang="pl-PL" b="1" dirty="0">
              <a:solidFill>
                <a:srgbClr val="C00000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8" name="Wykres 7"/>
          <p:cNvGraphicFramePr/>
          <p:nvPr/>
        </p:nvGraphicFramePr>
        <p:xfrm>
          <a:off x="467544" y="1484784"/>
          <a:ext cx="842493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648270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koszty inwestycyjne i zewnętrzne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67544" y="836712"/>
            <a:ext cx="274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rachunek zysków i strat</a:t>
            </a:r>
            <a:endParaRPr lang="pl-PL" b="1" dirty="0">
              <a:solidFill>
                <a:srgbClr val="C00000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683568" y="1397000"/>
          <a:ext cx="8064896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434"/>
            <a:ext cx="7632972" cy="648270"/>
          </a:xfrm>
        </p:spPr>
        <p:txBody>
          <a:bodyPr/>
          <a:lstStyle/>
          <a:p>
            <a:r>
              <a:rPr lang="pl-PL" dirty="0" smtClean="0"/>
              <a:t>Scenariusze ograniczenia emisji powierzchniowej</a:t>
            </a:r>
            <a:br>
              <a:rPr lang="pl-PL" dirty="0" smtClean="0"/>
            </a:br>
            <a:r>
              <a:rPr lang="pl-PL" dirty="0" smtClean="0"/>
              <a:t>koszty inwestycyjne i zewnętrzne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67544" y="836712"/>
            <a:ext cx="274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rachunek zysków i strat</a:t>
            </a:r>
            <a:endParaRPr lang="pl-PL" b="1" dirty="0">
              <a:solidFill>
                <a:srgbClr val="C00000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" name="Wykres 6"/>
          <p:cNvGraphicFramePr/>
          <p:nvPr/>
        </p:nvGraphicFramePr>
        <p:xfrm>
          <a:off x="683568" y="1628800"/>
          <a:ext cx="806489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ja_szablon_polski2017">
  <a:themeElements>
    <a:clrScheme name="default 2">
      <a:dk1>
        <a:srgbClr val="000000"/>
      </a:dk1>
      <a:lt1>
        <a:srgbClr val="FFFFFF"/>
      </a:lt1>
      <a:dk2>
        <a:srgbClr val="007CC4"/>
      </a:dk2>
      <a:lt2>
        <a:srgbClr val="000000"/>
      </a:lt2>
      <a:accent1>
        <a:srgbClr val="FFCC00"/>
      </a:accent1>
      <a:accent2>
        <a:srgbClr val="CC3300"/>
      </a:accent2>
      <a:accent3>
        <a:srgbClr val="FFFFFF"/>
      </a:accent3>
      <a:accent4>
        <a:srgbClr val="000000"/>
      </a:accent4>
      <a:accent5>
        <a:srgbClr val="FFE2AA"/>
      </a:accent5>
      <a:accent6>
        <a:srgbClr val="B92D00"/>
      </a:accent6>
      <a:hlink>
        <a:srgbClr val="007CC4"/>
      </a:hlink>
      <a:folHlink>
        <a:srgbClr val="007CC4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99999E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nb-NO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99999E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nb-NO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1">
        <a:dk1>
          <a:srgbClr val="0434B1"/>
        </a:dk1>
        <a:lt1>
          <a:srgbClr val="FFFFFF"/>
        </a:lt1>
        <a:dk2>
          <a:srgbClr val="000000"/>
        </a:dk2>
        <a:lt2>
          <a:srgbClr val="C8C8C8"/>
        </a:lt2>
        <a:accent1>
          <a:srgbClr val="E6E6E6"/>
        </a:accent1>
        <a:accent2>
          <a:srgbClr val="99999E"/>
        </a:accent2>
        <a:accent3>
          <a:srgbClr val="FFFFFF"/>
        </a:accent3>
        <a:accent4>
          <a:srgbClr val="032B97"/>
        </a:accent4>
        <a:accent5>
          <a:srgbClr val="F0F0F0"/>
        </a:accent5>
        <a:accent6>
          <a:srgbClr val="8A8A8F"/>
        </a:accent6>
        <a:hlink>
          <a:srgbClr val="4E9200"/>
        </a:hlink>
        <a:folHlink>
          <a:srgbClr val="3232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7CC4"/>
        </a:dk2>
        <a:lt2>
          <a:srgbClr val="000000"/>
        </a:lt2>
        <a:accent1>
          <a:srgbClr val="FFCC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2D00"/>
        </a:accent6>
        <a:hlink>
          <a:srgbClr val="007CC4"/>
        </a:hlink>
        <a:folHlink>
          <a:srgbClr val="007C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prezentacja_szablon_polski2017</Template>
  <TotalTime>3974</TotalTime>
  <Words>1087</Words>
  <Application>Microsoft Office PowerPoint</Application>
  <PresentationFormat>Pokaz na ekranie (4:3)</PresentationFormat>
  <Paragraphs>272</Paragraphs>
  <Slides>44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prezentacja_szablon_polski2017</vt:lpstr>
      <vt:lpstr>Program ochrony powietrza dla terenu województwa śląskiego scenariusze ograniczenia emisji z indywidualnych systemów grzewczych</vt:lpstr>
      <vt:lpstr>Scenariusze ograniczenia emisji powierzchniowej</vt:lpstr>
      <vt:lpstr>Scenariusze ograniczenia emisji powierzchniowej</vt:lpstr>
      <vt:lpstr>Scenariusze ograniczenia emisji powierzchniowej</vt:lpstr>
      <vt:lpstr>Scenariusze ograniczenia emisji powierzchniowej</vt:lpstr>
      <vt:lpstr>Scenariusze ograniczenia emisji powierzchniowej</vt:lpstr>
      <vt:lpstr>Scenariusze ograniczenia emisji powierzchniowej</vt:lpstr>
      <vt:lpstr>Scenariusze ograniczenia emisji powierzchniowej koszty inwestycyjne i zewnętrzne</vt:lpstr>
      <vt:lpstr>Scenariusze ograniczenia emisji powierzchniowej koszty inwestycyjne i zewnętrzne</vt:lpstr>
      <vt:lpstr>Scenariusze ograniczenia emisji powierzchniowej koszty inwestycyjne i zewnętrzne</vt:lpstr>
      <vt:lpstr>Scenariusze ograniczenia emisji powierzchniowej koszty inwestycyjne i zewnętrzne</vt:lpstr>
      <vt:lpstr>Scenariusze ograniczenia emisji powierzchniowej jakość powietrza</vt:lpstr>
      <vt:lpstr>Scenariusze ograniczenia emisji powierzchniowej jakość powietrza – max stężenia w województwie</vt:lpstr>
      <vt:lpstr>Scenariusze ograniczenia emisji powierzchniowej jakość powietrza – max stężenia PM10</vt:lpstr>
      <vt:lpstr>Scenariusze ograniczenia emisji powierzchniowej jakość powietrza – max stężenia PM10</vt:lpstr>
      <vt:lpstr>Scenariusze ograniczenia emisji powierzchniowej jakość powietrza</vt:lpstr>
      <vt:lpstr>Scenariusze ograniczenia emisji powierzchniowej jakość powietrza</vt:lpstr>
      <vt:lpstr>Scenariusze ograniczenia emisji powierzchniowej jakość powietrza</vt:lpstr>
      <vt:lpstr>Scenariusze ograniczenia emisji powierzchniowej jakość powietrza – max stężenia PM10</vt:lpstr>
      <vt:lpstr>Scenariusze ograniczenia emisji powierzchniowej jakość powietrza – max stężenia PM10</vt:lpstr>
      <vt:lpstr>Scenariusze ograniczenia emisji powierzchniowej jakość powietrza</vt:lpstr>
      <vt:lpstr>Scenariusze ograniczenia emisji powierzchniowej jakość powietrza</vt:lpstr>
      <vt:lpstr>Scenariusze ograniczenia emisji powierzchniowej jakość powietrza</vt:lpstr>
      <vt:lpstr>Scenariusze ograniczenia emisji powierzchniowej jakość powietrza – max stężenia w województwie</vt:lpstr>
      <vt:lpstr>Scenariusze ograniczenia emisji powierzchniowej jakość powietrza – max stężenia PM2,5</vt:lpstr>
      <vt:lpstr>Scenariusze ograniczenia emisji powierzchniowej jakość powietrza – max stężenia PM2,5</vt:lpstr>
      <vt:lpstr>Scenariusze ograniczenia emisji powierzchniowej jakość powietrza</vt:lpstr>
      <vt:lpstr>Scenariusze ograniczenia emisji powierzchniowej jakość powietrza</vt:lpstr>
      <vt:lpstr>Scenariusze ograniczenia emisji powierzchniowej jakość powietrza</vt:lpstr>
      <vt:lpstr>Scenariusze ograniczenia emisji powierzchniowej jakość powietrza – max stężenia w województwie</vt:lpstr>
      <vt:lpstr>Scenariusze ograniczenia emisji powierzchniowej jakość powietrza – max stężenia benzo(a)pirenu</vt:lpstr>
      <vt:lpstr>Scenariusze ograniczenia emisji powierzchniowej jakość powietrza – max stężenia benzo(a)pirenu</vt:lpstr>
      <vt:lpstr>Scenariusze ograniczenia emisji powierzchniowej jakość powietrza</vt:lpstr>
      <vt:lpstr>Scenariusze ograniczenia emisji powierzchniowej jakość powietrza</vt:lpstr>
      <vt:lpstr>Scenariusze ograniczenia emisji powierzchniowej jakość powietrza</vt:lpstr>
      <vt:lpstr>Scenariusze ograniczenia emisji powierzchniowej jakość powietrza – max stężenia w województwie</vt:lpstr>
      <vt:lpstr>Scenariusze ograniczenia emisji powierzchniowej jakość powietrza</vt:lpstr>
      <vt:lpstr>Scenariusze ograniczenia emisji powierzchniowej jakość powietrza</vt:lpstr>
      <vt:lpstr>Scenariusze ograniczenia emisji powierzchniowej jakość powietrza</vt:lpstr>
      <vt:lpstr>Scenariusze ograniczenia emisji powierzchniowej jakość powietrza</vt:lpstr>
      <vt:lpstr>Scenariusze ograniczenia emisji powierzchniowej analiza SWOT</vt:lpstr>
      <vt:lpstr>Slajd 42</vt:lpstr>
      <vt:lpstr>Scenariusze ograniczenia emisji powierzchniowej</vt:lpstr>
      <vt:lpstr>Scenariusze ograniczenia emisji powierzchniowej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</dc:title>
  <dc:creator>Magda</dc:creator>
  <cp:lastModifiedBy>Magda</cp:lastModifiedBy>
  <cp:revision>435</cp:revision>
  <dcterms:created xsi:type="dcterms:W3CDTF">2017-02-07T06:07:22Z</dcterms:created>
  <dcterms:modified xsi:type="dcterms:W3CDTF">2017-09-10T20:26:53Z</dcterms:modified>
</cp:coreProperties>
</file>