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71" r:id="rId2"/>
    <p:sldId id="275" r:id="rId3"/>
    <p:sldId id="276" r:id="rId4"/>
    <p:sldId id="256" r:id="rId5"/>
    <p:sldId id="264" r:id="rId6"/>
    <p:sldId id="27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7" r:id="rId15"/>
    <p:sldId id="278" r:id="rId16"/>
    <p:sldId id="27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na\Downloads\dobowe2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sz="3200" dirty="0"/>
              <a:t>Wadowice/Kraków - średnie stężenia PM10 [</a:t>
            </a:r>
            <a:r>
              <a:rPr lang="pl-PL" sz="3200" dirty="0" err="1"/>
              <a:t>ug</a:t>
            </a:r>
            <a:r>
              <a:rPr lang="pl-PL" sz="3200" dirty="0"/>
              <a:t>/m3]</a:t>
            </a:r>
          </a:p>
        </c:rich>
      </c:tx>
      <c:layout>
        <c:manualLayout>
          <c:xMode val="edge"/>
          <c:yMode val="edge"/>
          <c:x val="0.13312078199007549"/>
          <c:y val="8.76956925346211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'[dobowe2 (1).xlsx]Arkusz1'!$B$169</c:f>
              <c:strCache>
                <c:ptCount val="1"/>
                <c:pt idx="0">
                  <c:v>Wadowice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'[dobowe2 (1).xlsx]Arkusz1'!$A$170:$A$175</c:f>
              <c:strCache>
                <c:ptCount val="6"/>
                <c:pt idx="0">
                  <c:v>Styczeń (23-31)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</c:strCache>
            </c:strRef>
          </c:cat>
          <c:val>
            <c:numRef>
              <c:f>'[dobowe2 (1).xlsx]Arkusz1'!$B$170:$B$175</c:f>
              <c:numCache>
                <c:formatCode>0</c:formatCode>
                <c:ptCount val="6"/>
                <c:pt idx="0">
                  <c:v>288.83453777777783</c:v>
                </c:pt>
                <c:pt idx="1">
                  <c:v>108.40685857142856</c:v>
                </c:pt>
                <c:pt idx="2">
                  <c:v>58.555223577712603</c:v>
                </c:pt>
                <c:pt idx="3">
                  <c:v>33.277500000000011</c:v>
                </c:pt>
                <c:pt idx="4">
                  <c:v>27.856327543424307</c:v>
                </c:pt>
                <c:pt idx="5">
                  <c:v>21.191358024691361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A-4451-A75F-A0441BE6BD9F}"/>
            </c:ext>
          </c:extLst>
        </c:ser>
        <c:ser>
          <c:idx val="1"/>
          <c:order val="1"/>
          <c:tx>
            <c:strRef>
              <c:f>'[dobowe2 (1).xlsx]Arkusz1'!$C$169</c:f>
              <c:strCache>
                <c:ptCount val="1"/>
                <c:pt idx="0">
                  <c:v>Kraków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'[dobowe2 (1).xlsx]Arkusz1'!$A$170:$A$175</c:f>
              <c:strCache>
                <c:ptCount val="6"/>
                <c:pt idx="0">
                  <c:v>Styczeń (23-31)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</c:strCache>
            </c:strRef>
          </c:cat>
          <c:val>
            <c:numRef>
              <c:f>'[dobowe2 (1).xlsx]Arkusz1'!$C$170:$C$175</c:f>
              <c:numCache>
                <c:formatCode>0</c:formatCode>
                <c:ptCount val="6"/>
                <c:pt idx="0">
                  <c:v>197.63888888888889</c:v>
                </c:pt>
                <c:pt idx="1">
                  <c:v>79.350961538461547</c:v>
                </c:pt>
                <c:pt idx="2">
                  <c:v>48.826612903225808</c:v>
                </c:pt>
                <c:pt idx="3">
                  <c:v>28.783333333333331</c:v>
                </c:pt>
                <c:pt idx="4">
                  <c:v>28.012931034482758</c:v>
                </c:pt>
                <c:pt idx="5">
                  <c:v>21.766666666666666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3A-4451-A75F-A0441BE6BD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3697408"/>
        <c:axId val="313696752"/>
      </c:barChart>
      <c:catAx>
        <c:axId val="31369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3696752"/>
        <c:crosses val="autoZero"/>
        <c:auto val="1"/>
        <c:lblAlgn val="ctr"/>
        <c:lblOffset val="100"/>
        <c:noMultiLvlLbl val="0"/>
      </c:catAx>
      <c:valAx>
        <c:axId val="31369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369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16CC2-8C95-4DBA-ACF5-9A17E1E27C87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0750DE2-3427-485F-ABCC-F834DA26CF6F}">
      <dgm:prSet phldrT="[Teks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Kwota dofinansowania</a:t>
          </a:r>
        </a:p>
      </dgm:t>
    </dgm:pt>
    <dgm:pt modelId="{18489B46-7BAF-440D-BFB4-28BF64519774}" type="parTrans" cxnId="{1A280BFF-54AD-415B-94E8-EEC0975DFC61}">
      <dgm:prSet/>
      <dgm:spPr/>
      <dgm:t>
        <a:bodyPr/>
        <a:lstStyle/>
        <a:p>
          <a:endParaRPr lang="pl-PL"/>
        </a:p>
      </dgm:t>
    </dgm:pt>
    <dgm:pt modelId="{A0E4EFF0-9F4D-42F3-A85D-1CBE388EFC67}" type="sibTrans" cxnId="{1A280BFF-54AD-415B-94E8-EEC0975DFC61}">
      <dgm:prSet/>
      <dgm:spPr/>
      <dgm:t>
        <a:bodyPr/>
        <a:lstStyle/>
        <a:p>
          <a:endParaRPr lang="pl-PL"/>
        </a:p>
      </dgm:t>
    </dgm:pt>
    <dgm:pt modelId="{99D469F3-A1E4-4D8D-A804-C706F2375475}">
      <dgm:prSet phldrT="[Tekst]" custT="1"/>
      <dgm:spPr/>
      <dgm:t>
        <a:bodyPr anchor="ctr"/>
        <a:lstStyle/>
        <a:p>
          <a:r>
            <a:rPr lang="pl-PL" sz="2400" b="1" u="none" dirty="0"/>
            <a:t>1 012 000,00 zł</a:t>
          </a:r>
          <a:endParaRPr lang="pl-PL" sz="1900" u="none" dirty="0"/>
        </a:p>
      </dgm:t>
    </dgm:pt>
    <dgm:pt modelId="{FA54A778-7BB9-4241-96D9-6D113B45BDD7}" type="parTrans" cxnId="{56D7D526-9F1C-491B-8B3B-B597D1C5FDBB}">
      <dgm:prSet/>
      <dgm:spPr/>
      <dgm:t>
        <a:bodyPr/>
        <a:lstStyle/>
        <a:p>
          <a:endParaRPr lang="pl-PL"/>
        </a:p>
      </dgm:t>
    </dgm:pt>
    <dgm:pt modelId="{B2FB4946-D3E8-4E0B-A20D-932DC55B3163}" type="sibTrans" cxnId="{56D7D526-9F1C-491B-8B3B-B597D1C5FDBB}">
      <dgm:prSet/>
      <dgm:spPr/>
      <dgm:t>
        <a:bodyPr/>
        <a:lstStyle/>
        <a:p>
          <a:endParaRPr lang="pl-PL"/>
        </a:p>
      </dgm:t>
    </dgm:pt>
    <dgm:pt modelId="{2DD3A624-7610-4FDB-9B7D-E84188496EE1}">
      <dgm:prSet phldrT="[Teks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Zakres realizacji zadania</a:t>
          </a:r>
        </a:p>
      </dgm:t>
    </dgm:pt>
    <dgm:pt modelId="{3FA26384-7C63-433C-AB31-30546D9E2165}" type="parTrans" cxnId="{21215BA8-BF9D-44C5-9221-98A2F97D2885}">
      <dgm:prSet/>
      <dgm:spPr/>
      <dgm:t>
        <a:bodyPr/>
        <a:lstStyle/>
        <a:p>
          <a:endParaRPr lang="pl-PL"/>
        </a:p>
      </dgm:t>
    </dgm:pt>
    <dgm:pt modelId="{54BA5EFD-E950-4767-91AC-CD00DC5FB329}" type="sibTrans" cxnId="{21215BA8-BF9D-44C5-9221-98A2F97D2885}">
      <dgm:prSet/>
      <dgm:spPr/>
      <dgm:t>
        <a:bodyPr/>
        <a:lstStyle/>
        <a:p>
          <a:endParaRPr lang="pl-PL"/>
        </a:p>
      </dgm:t>
    </dgm:pt>
    <dgm:pt modelId="{5CFB7961-8E17-47D1-AE57-95A73641ABC1}">
      <dgm:prSet phldrT="[Tekst]"/>
      <dgm:spPr/>
      <dgm:t>
        <a:bodyPr/>
        <a:lstStyle/>
        <a:p>
          <a:r>
            <a:rPr lang="pl-PL" dirty="0"/>
            <a:t>likwidacja 122 </a:t>
          </a:r>
          <a:r>
            <a:rPr lang="pl-PL" dirty="0" err="1"/>
            <a:t>niskosprawnych</a:t>
          </a:r>
          <a:r>
            <a:rPr lang="pl-PL" dirty="0"/>
            <a:t> kotłowni węglowych; </a:t>
          </a:r>
        </a:p>
      </dgm:t>
    </dgm:pt>
    <dgm:pt modelId="{8DB0B01D-FECB-4389-98A8-1F918B2FC893}" type="parTrans" cxnId="{401644F7-1E6B-4D8E-B25D-66AEE004D6B3}">
      <dgm:prSet/>
      <dgm:spPr/>
      <dgm:t>
        <a:bodyPr/>
        <a:lstStyle/>
        <a:p>
          <a:endParaRPr lang="pl-PL"/>
        </a:p>
      </dgm:t>
    </dgm:pt>
    <dgm:pt modelId="{60C496B1-1150-40F3-983B-250427DCDB25}" type="sibTrans" cxnId="{401644F7-1E6B-4D8E-B25D-66AEE004D6B3}">
      <dgm:prSet/>
      <dgm:spPr/>
      <dgm:t>
        <a:bodyPr/>
        <a:lstStyle/>
        <a:p>
          <a:endParaRPr lang="pl-PL"/>
        </a:p>
      </dgm:t>
    </dgm:pt>
    <dgm:pt modelId="{5B4121EF-DE51-4F84-96D0-BE62983FCA1E}">
      <dgm:prSet phldrT="[Tekst]"/>
      <dgm:spPr/>
      <dgm:t>
        <a:bodyPr/>
        <a:lstStyle/>
        <a:p>
          <a:r>
            <a:rPr lang="pl-PL" dirty="0"/>
            <a:t>montaż nowych kotłowni: 80 węglowych, </a:t>
          </a:r>
          <a:br>
            <a:rPr lang="pl-PL" dirty="0"/>
          </a:br>
          <a:r>
            <a:rPr lang="pl-PL" dirty="0"/>
            <a:t>40 gazowych, 2 na biomasę. </a:t>
          </a:r>
        </a:p>
      </dgm:t>
    </dgm:pt>
    <dgm:pt modelId="{156FF6D7-9150-43F8-97B5-BE38E03A16B2}" type="parTrans" cxnId="{4E831F8D-9452-475E-A876-A1841DD03A97}">
      <dgm:prSet/>
      <dgm:spPr/>
      <dgm:t>
        <a:bodyPr/>
        <a:lstStyle/>
        <a:p>
          <a:endParaRPr lang="pl-PL"/>
        </a:p>
      </dgm:t>
    </dgm:pt>
    <dgm:pt modelId="{D3EC1563-1C07-47A9-B62A-0EBC43E0BCF3}" type="sibTrans" cxnId="{4E831F8D-9452-475E-A876-A1841DD03A97}">
      <dgm:prSet/>
      <dgm:spPr/>
      <dgm:t>
        <a:bodyPr/>
        <a:lstStyle/>
        <a:p>
          <a:endParaRPr lang="pl-PL"/>
        </a:p>
      </dgm:t>
    </dgm:pt>
    <dgm:pt modelId="{6EA8467F-57A5-4C85-B694-F1736EE87377}" type="pres">
      <dgm:prSet presAssocID="{67116CC2-8C95-4DBA-ACF5-9A17E1E27C87}" presName="Name0" presStyleCnt="0">
        <dgm:presLayoutVars>
          <dgm:dir/>
          <dgm:animLvl val="lvl"/>
          <dgm:resizeHandles/>
        </dgm:presLayoutVars>
      </dgm:prSet>
      <dgm:spPr/>
    </dgm:pt>
    <dgm:pt modelId="{0232204A-1567-4087-B7FC-6928B78BEC9A}" type="pres">
      <dgm:prSet presAssocID="{70750DE2-3427-485F-ABCC-F834DA26CF6F}" presName="linNode" presStyleCnt="0"/>
      <dgm:spPr/>
    </dgm:pt>
    <dgm:pt modelId="{BB9DB527-E3C7-423C-803A-4BFFDE6576EB}" type="pres">
      <dgm:prSet presAssocID="{70750DE2-3427-485F-ABCC-F834DA26CF6F}" presName="parentShp" presStyleLbl="node1" presStyleIdx="0" presStyleCnt="2" custScaleX="99145" custLinFactNeighborX="-612" custLinFactNeighborY="-26">
        <dgm:presLayoutVars>
          <dgm:bulletEnabled val="1"/>
        </dgm:presLayoutVars>
      </dgm:prSet>
      <dgm:spPr/>
    </dgm:pt>
    <dgm:pt modelId="{5557FE44-3D0C-4D4D-8F30-205DCA829FA4}" type="pres">
      <dgm:prSet presAssocID="{70750DE2-3427-485F-ABCC-F834DA26CF6F}" presName="childShp" presStyleLbl="bgAccFollowNode1" presStyleIdx="0" presStyleCnt="2">
        <dgm:presLayoutVars>
          <dgm:bulletEnabled val="1"/>
        </dgm:presLayoutVars>
      </dgm:prSet>
      <dgm:spPr/>
    </dgm:pt>
    <dgm:pt modelId="{CBE2462F-943A-491E-AE65-14E7FFB1F901}" type="pres">
      <dgm:prSet presAssocID="{A0E4EFF0-9F4D-42F3-A85D-1CBE388EFC67}" presName="spacing" presStyleCnt="0"/>
      <dgm:spPr/>
    </dgm:pt>
    <dgm:pt modelId="{E36946C0-2EEA-43A2-A85F-9102FEB3D890}" type="pres">
      <dgm:prSet presAssocID="{2DD3A624-7610-4FDB-9B7D-E84188496EE1}" presName="linNode" presStyleCnt="0"/>
      <dgm:spPr/>
    </dgm:pt>
    <dgm:pt modelId="{73AC7969-9ACB-4F96-B060-250CE0DB24D1}" type="pres">
      <dgm:prSet presAssocID="{2DD3A624-7610-4FDB-9B7D-E84188496EE1}" presName="parentShp" presStyleLbl="node1" presStyleIdx="1" presStyleCnt="2" custScaleX="103343">
        <dgm:presLayoutVars>
          <dgm:bulletEnabled val="1"/>
        </dgm:presLayoutVars>
      </dgm:prSet>
      <dgm:spPr/>
    </dgm:pt>
    <dgm:pt modelId="{C0392C53-B959-491F-9A8C-3A74C34C6D81}" type="pres">
      <dgm:prSet presAssocID="{2DD3A624-7610-4FDB-9B7D-E84188496EE1}" presName="childShp" presStyleLbl="bgAccFollowNode1" presStyleIdx="1" presStyleCnt="2" custLinFactNeighborX="9804" custLinFactNeighborY="-5950">
        <dgm:presLayoutVars>
          <dgm:bulletEnabled val="1"/>
        </dgm:presLayoutVars>
      </dgm:prSet>
      <dgm:spPr/>
    </dgm:pt>
  </dgm:ptLst>
  <dgm:cxnLst>
    <dgm:cxn modelId="{DB18FC02-4B27-4DF9-BAA6-D3BE4EC7E7EE}" type="presOf" srcId="{5B4121EF-DE51-4F84-96D0-BE62983FCA1E}" destId="{C0392C53-B959-491F-9A8C-3A74C34C6D81}" srcOrd="0" destOrd="1" presId="urn:microsoft.com/office/officeart/2005/8/layout/vList6"/>
    <dgm:cxn modelId="{57B53604-B276-436F-B589-21F50D0B0E98}" type="presOf" srcId="{70750DE2-3427-485F-ABCC-F834DA26CF6F}" destId="{BB9DB527-E3C7-423C-803A-4BFFDE6576EB}" srcOrd="0" destOrd="0" presId="urn:microsoft.com/office/officeart/2005/8/layout/vList6"/>
    <dgm:cxn modelId="{DD42F925-421E-47FA-BD65-4F0B057A683E}" type="presOf" srcId="{67116CC2-8C95-4DBA-ACF5-9A17E1E27C87}" destId="{6EA8467F-57A5-4C85-B694-F1736EE87377}" srcOrd="0" destOrd="0" presId="urn:microsoft.com/office/officeart/2005/8/layout/vList6"/>
    <dgm:cxn modelId="{56D7D526-9F1C-491B-8B3B-B597D1C5FDBB}" srcId="{70750DE2-3427-485F-ABCC-F834DA26CF6F}" destId="{99D469F3-A1E4-4D8D-A804-C706F2375475}" srcOrd="0" destOrd="0" parTransId="{FA54A778-7BB9-4241-96D9-6D113B45BDD7}" sibTransId="{B2FB4946-D3E8-4E0B-A20D-932DC55B3163}"/>
    <dgm:cxn modelId="{4E831F8D-9452-475E-A876-A1841DD03A97}" srcId="{2DD3A624-7610-4FDB-9B7D-E84188496EE1}" destId="{5B4121EF-DE51-4F84-96D0-BE62983FCA1E}" srcOrd="1" destOrd="0" parTransId="{156FF6D7-9150-43F8-97B5-BE38E03A16B2}" sibTransId="{D3EC1563-1C07-47A9-B62A-0EBC43E0BCF3}"/>
    <dgm:cxn modelId="{4988FE99-3651-4149-8FDF-9667950372FD}" type="presOf" srcId="{99D469F3-A1E4-4D8D-A804-C706F2375475}" destId="{5557FE44-3D0C-4D4D-8F30-205DCA829FA4}" srcOrd="0" destOrd="0" presId="urn:microsoft.com/office/officeart/2005/8/layout/vList6"/>
    <dgm:cxn modelId="{21215BA8-BF9D-44C5-9221-98A2F97D2885}" srcId="{67116CC2-8C95-4DBA-ACF5-9A17E1E27C87}" destId="{2DD3A624-7610-4FDB-9B7D-E84188496EE1}" srcOrd="1" destOrd="0" parTransId="{3FA26384-7C63-433C-AB31-30546D9E2165}" sibTransId="{54BA5EFD-E950-4767-91AC-CD00DC5FB329}"/>
    <dgm:cxn modelId="{5854E5AC-213F-4ED1-89BB-D1B0D9608806}" type="presOf" srcId="{2DD3A624-7610-4FDB-9B7D-E84188496EE1}" destId="{73AC7969-9ACB-4F96-B060-250CE0DB24D1}" srcOrd="0" destOrd="0" presId="urn:microsoft.com/office/officeart/2005/8/layout/vList6"/>
    <dgm:cxn modelId="{8A3C00D3-4026-4619-916D-12EACAA10122}" type="presOf" srcId="{5CFB7961-8E17-47D1-AE57-95A73641ABC1}" destId="{C0392C53-B959-491F-9A8C-3A74C34C6D81}" srcOrd="0" destOrd="0" presId="urn:microsoft.com/office/officeart/2005/8/layout/vList6"/>
    <dgm:cxn modelId="{401644F7-1E6B-4D8E-B25D-66AEE004D6B3}" srcId="{2DD3A624-7610-4FDB-9B7D-E84188496EE1}" destId="{5CFB7961-8E17-47D1-AE57-95A73641ABC1}" srcOrd="0" destOrd="0" parTransId="{8DB0B01D-FECB-4389-98A8-1F918B2FC893}" sibTransId="{60C496B1-1150-40F3-983B-250427DCDB25}"/>
    <dgm:cxn modelId="{1A280BFF-54AD-415B-94E8-EEC0975DFC61}" srcId="{67116CC2-8C95-4DBA-ACF5-9A17E1E27C87}" destId="{70750DE2-3427-485F-ABCC-F834DA26CF6F}" srcOrd="0" destOrd="0" parTransId="{18489B46-7BAF-440D-BFB4-28BF64519774}" sibTransId="{A0E4EFF0-9F4D-42F3-A85D-1CBE388EFC67}"/>
    <dgm:cxn modelId="{5BAEB16C-D5C9-460D-9C40-EE4CB3FC69A9}" type="presParOf" srcId="{6EA8467F-57A5-4C85-B694-F1736EE87377}" destId="{0232204A-1567-4087-B7FC-6928B78BEC9A}" srcOrd="0" destOrd="0" presId="urn:microsoft.com/office/officeart/2005/8/layout/vList6"/>
    <dgm:cxn modelId="{37B50A7C-E6F2-4CC0-88D9-A4D9CEA9B287}" type="presParOf" srcId="{0232204A-1567-4087-B7FC-6928B78BEC9A}" destId="{BB9DB527-E3C7-423C-803A-4BFFDE6576EB}" srcOrd="0" destOrd="0" presId="urn:microsoft.com/office/officeart/2005/8/layout/vList6"/>
    <dgm:cxn modelId="{9FC2FC7E-F7C9-4E32-963B-0B705AE70429}" type="presParOf" srcId="{0232204A-1567-4087-B7FC-6928B78BEC9A}" destId="{5557FE44-3D0C-4D4D-8F30-205DCA829FA4}" srcOrd="1" destOrd="0" presId="urn:microsoft.com/office/officeart/2005/8/layout/vList6"/>
    <dgm:cxn modelId="{C3DE4E8E-FFBF-4F37-94BB-6EB4A1C91CB1}" type="presParOf" srcId="{6EA8467F-57A5-4C85-B694-F1736EE87377}" destId="{CBE2462F-943A-491E-AE65-14E7FFB1F901}" srcOrd="1" destOrd="0" presId="urn:microsoft.com/office/officeart/2005/8/layout/vList6"/>
    <dgm:cxn modelId="{BE805554-6C1A-4218-870F-68C304503391}" type="presParOf" srcId="{6EA8467F-57A5-4C85-B694-F1736EE87377}" destId="{E36946C0-2EEA-43A2-A85F-9102FEB3D890}" srcOrd="2" destOrd="0" presId="urn:microsoft.com/office/officeart/2005/8/layout/vList6"/>
    <dgm:cxn modelId="{E37AC28E-2767-451D-8C4F-9213CA461DE0}" type="presParOf" srcId="{E36946C0-2EEA-43A2-A85F-9102FEB3D890}" destId="{73AC7969-9ACB-4F96-B060-250CE0DB24D1}" srcOrd="0" destOrd="0" presId="urn:microsoft.com/office/officeart/2005/8/layout/vList6"/>
    <dgm:cxn modelId="{0CAC1643-5011-4D89-8E95-0C53391FCE22}" type="presParOf" srcId="{E36946C0-2EEA-43A2-A85F-9102FEB3D890}" destId="{C0392C53-B959-491F-9A8C-3A74C34C6D8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116CC2-8C95-4DBA-ACF5-9A17E1E27C87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0750DE2-3427-485F-ABCC-F834DA26CF6F}">
      <dgm:prSet phldrT="[Teks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Kwota dofinansowania</a:t>
          </a:r>
        </a:p>
      </dgm:t>
    </dgm:pt>
    <dgm:pt modelId="{18489B46-7BAF-440D-BFB4-28BF64519774}" type="parTrans" cxnId="{1A280BFF-54AD-415B-94E8-EEC0975DFC61}">
      <dgm:prSet/>
      <dgm:spPr/>
      <dgm:t>
        <a:bodyPr/>
        <a:lstStyle/>
        <a:p>
          <a:endParaRPr lang="pl-PL"/>
        </a:p>
      </dgm:t>
    </dgm:pt>
    <dgm:pt modelId="{A0E4EFF0-9F4D-42F3-A85D-1CBE388EFC67}" type="sibTrans" cxnId="{1A280BFF-54AD-415B-94E8-EEC0975DFC61}">
      <dgm:prSet/>
      <dgm:spPr/>
      <dgm:t>
        <a:bodyPr/>
        <a:lstStyle/>
        <a:p>
          <a:endParaRPr lang="pl-PL"/>
        </a:p>
      </dgm:t>
    </dgm:pt>
    <dgm:pt modelId="{99D469F3-A1E4-4D8D-A804-C706F2375475}">
      <dgm:prSet phldrT="[Tekst]" custT="1"/>
      <dgm:spPr/>
      <dgm:t>
        <a:bodyPr anchor="ctr"/>
        <a:lstStyle/>
        <a:p>
          <a:r>
            <a:rPr lang="pl-PL" sz="2400" b="1" u="none" dirty="0"/>
            <a:t>1 143 863,39 zł </a:t>
          </a:r>
          <a:endParaRPr lang="pl-PL" sz="1900" u="none" dirty="0"/>
        </a:p>
      </dgm:t>
    </dgm:pt>
    <dgm:pt modelId="{FA54A778-7BB9-4241-96D9-6D113B45BDD7}" type="parTrans" cxnId="{56D7D526-9F1C-491B-8B3B-B597D1C5FDBB}">
      <dgm:prSet/>
      <dgm:spPr/>
      <dgm:t>
        <a:bodyPr/>
        <a:lstStyle/>
        <a:p>
          <a:endParaRPr lang="pl-PL"/>
        </a:p>
      </dgm:t>
    </dgm:pt>
    <dgm:pt modelId="{B2FB4946-D3E8-4E0B-A20D-932DC55B3163}" type="sibTrans" cxnId="{56D7D526-9F1C-491B-8B3B-B597D1C5FDBB}">
      <dgm:prSet/>
      <dgm:spPr/>
      <dgm:t>
        <a:bodyPr/>
        <a:lstStyle/>
        <a:p>
          <a:endParaRPr lang="pl-PL"/>
        </a:p>
      </dgm:t>
    </dgm:pt>
    <dgm:pt modelId="{2DD3A624-7610-4FDB-9B7D-E84188496EE1}">
      <dgm:prSet phldrT="[Teks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Zakres realizacji zadania</a:t>
          </a:r>
        </a:p>
      </dgm:t>
    </dgm:pt>
    <dgm:pt modelId="{3FA26384-7C63-433C-AB31-30546D9E2165}" type="parTrans" cxnId="{21215BA8-BF9D-44C5-9221-98A2F97D2885}">
      <dgm:prSet/>
      <dgm:spPr/>
      <dgm:t>
        <a:bodyPr/>
        <a:lstStyle/>
        <a:p>
          <a:endParaRPr lang="pl-PL"/>
        </a:p>
      </dgm:t>
    </dgm:pt>
    <dgm:pt modelId="{54BA5EFD-E950-4767-91AC-CD00DC5FB329}" type="sibTrans" cxnId="{21215BA8-BF9D-44C5-9221-98A2F97D2885}">
      <dgm:prSet/>
      <dgm:spPr/>
      <dgm:t>
        <a:bodyPr/>
        <a:lstStyle/>
        <a:p>
          <a:endParaRPr lang="pl-PL"/>
        </a:p>
      </dgm:t>
    </dgm:pt>
    <dgm:pt modelId="{5CFB7961-8E17-47D1-AE57-95A73641ABC1}">
      <dgm:prSet phldrT="[Tekst]"/>
      <dgm:spPr/>
      <dgm:t>
        <a:bodyPr/>
        <a:lstStyle/>
        <a:p>
          <a:r>
            <a:rPr lang="pl-PL" dirty="0"/>
            <a:t>likwidacja 79 nisko sprawnych kotłowni węglowych; </a:t>
          </a:r>
        </a:p>
      </dgm:t>
    </dgm:pt>
    <dgm:pt modelId="{8DB0B01D-FECB-4389-98A8-1F918B2FC893}" type="parTrans" cxnId="{401644F7-1E6B-4D8E-B25D-66AEE004D6B3}">
      <dgm:prSet/>
      <dgm:spPr/>
      <dgm:t>
        <a:bodyPr/>
        <a:lstStyle/>
        <a:p>
          <a:endParaRPr lang="pl-PL"/>
        </a:p>
      </dgm:t>
    </dgm:pt>
    <dgm:pt modelId="{60C496B1-1150-40F3-983B-250427DCDB25}" type="sibTrans" cxnId="{401644F7-1E6B-4D8E-B25D-66AEE004D6B3}">
      <dgm:prSet/>
      <dgm:spPr/>
      <dgm:t>
        <a:bodyPr/>
        <a:lstStyle/>
        <a:p>
          <a:endParaRPr lang="pl-PL"/>
        </a:p>
      </dgm:t>
    </dgm:pt>
    <dgm:pt modelId="{5B4121EF-DE51-4F84-96D0-BE62983FCA1E}">
      <dgm:prSet phldrT="[Tekst]"/>
      <dgm:spPr/>
      <dgm:t>
        <a:bodyPr/>
        <a:lstStyle/>
        <a:p>
          <a:r>
            <a:rPr lang="pl-PL" dirty="0"/>
            <a:t>montaż 74 nowych kotłowni gazowych;</a:t>
          </a:r>
        </a:p>
      </dgm:t>
    </dgm:pt>
    <dgm:pt modelId="{156FF6D7-9150-43F8-97B5-BE38E03A16B2}" type="parTrans" cxnId="{4E831F8D-9452-475E-A876-A1841DD03A97}">
      <dgm:prSet/>
      <dgm:spPr/>
      <dgm:t>
        <a:bodyPr/>
        <a:lstStyle/>
        <a:p>
          <a:endParaRPr lang="pl-PL"/>
        </a:p>
      </dgm:t>
    </dgm:pt>
    <dgm:pt modelId="{D3EC1563-1C07-47A9-B62A-0EBC43E0BCF3}" type="sibTrans" cxnId="{4E831F8D-9452-475E-A876-A1841DD03A97}">
      <dgm:prSet/>
      <dgm:spPr/>
      <dgm:t>
        <a:bodyPr/>
        <a:lstStyle/>
        <a:p>
          <a:endParaRPr lang="pl-PL"/>
        </a:p>
      </dgm:t>
    </dgm:pt>
    <dgm:pt modelId="{818E8C2C-AF5D-445A-B7E2-37B9DF75B593}">
      <dgm:prSet phldrT="[Tekst]"/>
      <dgm:spPr/>
      <dgm:t>
        <a:bodyPr/>
        <a:lstStyle/>
        <a:p>
          <a:r>
            <a:rPr lang="pl-PL" dirty="0"/>
            <a:t>wykonanie 3 nowych przyłączy do sieci ciepłowniczej. </a:t>
          </a:r>
        </a:p>
      </dgm:t>
    </dgm:pt>
    <dgm:pt modelId="{09677975-57CC-4184-B4C0-C80DC1043CB4}" type="parTrans" cxnId="{3C5D9D57-A5D7-412C-8FF4-13A67FBFDEC5}">
      <dgm:prSet/>
      <dgm:spPr/>
      <dgm:t>
        <a:bodyPr/>
        <a:lstStyle/>
        <a:p>
          <a:endParaRPr lang="pl-PL"/>
        </a:p>
      </dgm:t>
    </dgm:pt>
    <dgm:pt modelId="{95341DE0-C290-456F-AB43-8B5584C6FD06}" type="sibTrans" cxnId="{3C5D9D57-A5D7-412C-8FF4-13A67FBFDEC5}">
      <dgm:prSet/>
      <dgm:spPr/>
      <dgm:t>
        <a:bodyPr/>
        <a:lstStyle/>
        <a:p>
          <a:endParaRPr lang="pl-PL"/>
        </a:p>
      </dgm:t>
    </dgm:pt>
    <dgm:pt modelId="{F544F277-3C5B-4625-BCBB-2FFE51BEFCAB}">
      <dgm:prSet phldrT="[Tekst]"/>
      <dgm:spPr/>
      <dgm:t>
        <a:bodyPr/>
        <a:lstStyle/>
        <a:p>
          <a:r>
            <a:rPr lang="pl-PL" dirty="0"/>
            <a:t>montaż 1 nowej kotłowni na biomasę;</a:t>
          </a:r>
        </a:p>
      </dgm:t>
    </dgm:pt>
    <dgm:pt modelId="{2D75D20A-E0E5-48D7-A18C-6A8D5C3326EA}" type="parTrans" cxnId="{4D96D6C8-F0E8-42AF-87C6-0A128129B541}">
      <dgm:prSet/>
      <dgm:spPr/>
      <dgm:t>
        <a:bodyPr/>
        <a:lstStyle/>
        <a:p>
          <a:endParaRPr lang="pl-PL"/>
        </a:p>
      </dgm:t>
    </dgm:pt>
    <dgm:pt modelId="{DF0EC120-1A6F-4D23-ADB0-1A1195BC4BA3}" type="sibTrans" cxnId="{4D96D6C8-F0E8-42AF-87C6-0A128129B541}">
      <dgm:prSet/>
      <dgm:spPr/>
      <dgm:t>
        <a:bodyPr/>
        <a:lstStyle/>
        <a:p>
          <a:endParaRPr lang="pl-PL"/>
        </a:p>
      </dgm:t>
    </dgm:pt>
    <dgm:pt modelId="{B2957750-2DF2-492D-A3C6-61A42CCDBDE5}">
      <dgm:prSet phldrT="[Tekst]"/>
      <dgm:spPr/>
      <dgm:t>
        <a:bodyPr/>
        <a:lstStyle/>
        <a:p>
          <a:r>
            <a:rPr lang="pl-PL" dirty="0"/>
            <a:t>montaż 1 pompy ciepła;</a:t>
          </a:r>
        </a:p>
      </dgm:t>
    </dgm:pt>
    <dgm:pt modelId="{1A8B1FA8-D8EC-40A7-89B8-F7E8E5A09AB4}" type="parTrans" cxnId="{4FEBBFCE-A500-451C-873E-89D381EAC014}">
      <dgm:prSet/>
      <dgm:spPr/>
      <dgm:t>
        <a:bodyPr/>
        <a:lstStyle/>
        <a:p>
          <a:endParaRPr lang="pl-PL"/>
        </a:p>
      </dgm:t>
    </dgm:pt>
    <dgm:pt modelId="{472D2130-C9B4-475E-A96F-5AE5361BD3DE}" type="sibTrans" cxnId="{4FEBBFCE-A500-451C-873E-89D381EAC014}">
      <dgm:prSet/>
      <dgm:spPr/>
      <dgm:t>
        <a:bodyPr/>
        <a:lstStyle/>
        <a:p>
          <a:endParaRPr lang="pl-PL"/>
        </a:p>
      </dgm:t>
    </dgm:pt>
    <dgm:pt modelId="{6EA8467F-57A5-4C85-B694-F1736EE87377}" type="pres">
      <dgm:prSet presAssocID="{67116CC2-8C95-4DBA-ACF5-9A17E1E27C87}" presName="Name0" presStyleCnt="0">
        <dgm:presLayoutVars>
          <dgm:dir/>
          <dgm:animLvl val="lvl"/>
          <dgm:resizeHandles/>
        </dgm:presLayoutVars>
      </dgm:prSet>
      <dgm:spPr/>
    </dgm:pt>
    <dgm:pt modelId="{0232204A-1567-4087-B7FC-6928B78BEC9A}" type="pres">
      <dgm:prSet presAssocID="{70750DE2-3427-485F-ABCC-F834DA26CF6F}" presName="linNode" presStyleCnt="0"/>
      <dgm:spPr/>
    </dgm:pt>
    <dgm:pt modelId="{BB9DB527-E3C7-423C-803A-4BFFDE6576EB}" type="pres">
      <dgm:prSet presAssocID="{70750DE2-3427-485F-ABCC-F834DA26CF6F}" presName="parentShp" presStyleLbl="node1" presStyleIdx="0" presStyleCnt="2" custScaleX="99145" custScaleY="69506" custLinFactNeighborX="-285" custLinFactNeighborY="1053">
        <dgm:presLayoutVars>
          <dgm:bulletEnabled val="1"/>
        </dgm:presLayoutVars>
      </dgm:prSet>
      <dgm:spPr/>
    </dgm:pt>
    <dgm:pt modelId="{5557FE44-3D0C-4D4D-8F30-205DCA829FA4}" type="pres">
      <dgm:prSet presAssocID="{70750DE2-3427-485F-ABCC-F834DA26CF6F}" presName="childShp" presStyleLbl="bgAccFollowNode1" presStyleIdx="0" presStyleCnt="2">
        <dgm:presLayoutVars>
          <dgm:bulletEnabled val="1"/>
        </dgm:presLayoutVars>
      </dgm:prSet>
      <dgm:spPr/>
    </dgm:pt>
    <dgm:pt modelId="{CBE2462F-943A-491E-AE65-14E7FFB1F901}" type="pres">
      <dgm:prSet presAssocID="{A0E4EFF0-9F4D-42F3-A85D-1CBE388EFC67}" presName="spacing" presStyleCnt="0"/>
      <dgm:spPr/>
    </dgm:pt>
    <dgm:pt modelId="{E36946C0-2EEA-43A2-A85F-9102FEB3D890}" type="pres">
      <dgm:prSet presAssocID="{2DD3A624-7610-4FDB-9B7D-E84188496EE1}" presName="linNode" presStyleCnt="0"/>
      <dgm:spPr/>
    </dgm:pt>
    <dgm:pt modelId="{73AC7969-9ACB-4F96-B060-250CE0DB24D1}" type="pres">
      <dgm:prSet presAssocID="{2DD3A624-7610-4FDB-9B7D-E84188496EE1}" presName="parentShp" presStyleLbl="node1" presStyleIdx="1" presStyleCnt="2" custScaleX="103343" custScaleY="84156" custLinFactNeighborX="-41" custLinFactNeighborY="-7117">
        <dgm:presLayoutVars>
          <dgm:bulletEnabled val="1"/>
        </dgm:presLayoutVars>
      </dgm:prSet>
      <dgm:spPr/>
    </dgm:pt>
    <dgm:pt modelId="{C0392C53-B959-491F-9A8C-3A74C34C6D81}" type="pres">
      <dgm:prSet presAssocID="{2DD3A624-7610-4FDB-9B7D-E84188496EE1}" presName="childShp" presStyleLbl="bgAccFollowNode1" presStyleIdx="1" presStyleCnt="2" custLinFactNeighborX="9804" custLinFactNeighborY="-5950">
        <dgm:presLayoutVars>
          <dgm:bulletEnabled val="1"/>
        </dgm:presLayoutVars>
      </dgm:prSet>
      <dgm:spPr/>
    </dgm:pt>
  </dgm:ptLst>
  <dgm:cxnLst>
    <dgm:cxn modelId="{D44B3E1F-6775-413B-BEB6-32C5E74DF863}" type="presOf" srcId="{99D469F3-A1E4-4D8D-A804-C706F2375475}" destId="{5557FE44-3D0C-4D4D-8F30-205DCA829FA4}" srcOrd="0" destOrd="0" presId="urn:microsoft.com/office/officeart/2005/8/layout/vList6"/>
    <dgm:cxn modelId="{56D7D526-9F1C-491B-8B3B-B597D1C5FDBB}" srcId="{70750DE2-3427-485F-ABCC-F834DA26CF6F}" destId="{99D469F3-A1E4-4D8D-A804-C706F2375475}" srcOrd="0" destOrd="0" parTransId="{FA54A778-7BB9-4241-96D9-6D113B45BDD7}" sibTransId="{B2FB4946-D3E8-4E0B-A20D-932DC55B3163}"/>
    <dgm:cxn modelId="{9C291667-4DF9-49B1-A4A5-5B1397FD650E}" type="presOf" srcId="{67116CC2-8C95-4DBA-ACF5-9A17E1E27C87}" destId="{6EA8467F-57A5-4C85-B694-F1736EE87377}" srcOrd="0" destOrd="0" presId="urn:microsoft.com/office/officeart/2005/8/layout/vList6"/>
    <dgm:cxn modelId="{E854A368-96AD-47A0-8762-1B0A4DCBAFFE}" type="presOf" srcId="{B2957750-2DF2-492D-A3C6-61A42CCDBDE5}" destId="{C0392C53-B959-491F-9A8C-3A74C34C6D81}" srcOrd="0" destOrd="3" presId="urn:microsoft.com/office/officeart/2005/8/layout/vList6"/>
    <dgm:cxn modelId="{67199170-A8D3-40CF-8A8E-BE873F05635B}" type="presOf" srcId="{5B4121EF-DE51-4F84-96D0-BE62983FCA1E}" destId="{C0392C53-B959-491F-9A8C-3A74C34C6D81}" srcOrd="0" destOrd="1" presId="urn:microsoft.com/office/officeart/2005/8/layout/vList6"/>
    <dgm:cxn modelId="{CCB15D73-5562-4CEF-98CC-DE112181883A}" type="presOf" srcId="{70750DE2-3427-485F-ABCC-F834DA26CF6F}" destId="{BB9DB527-E3C7-423C-803A-4BFFDE6576EB}" srcOrd="0" destOrd="0" presId="urn:microsoft.com/office/officeart/2005/8/layout/vList6"/>
    <dgm:cxn modelId="{3C5D9D57-A5D7-412C-8FF4-13A67FBFDEC5}" srcId="{2DD3A624-7610-4FDB-9B7D-E84188496EE1}" destId="{818E8C2C-AF5D-445A-B7E2-37B9DF75B593}" srcOrd="4" destOrd="0" parTransId="{09677975-57CC-4184-B4C0-C80DC1043CB4}" sibTransId="{95341DE0-C290-456F-AB43-8B5584C6FD06}"/>
    <dgm:cxn modelId="{4E831F8D-9452-475E-A876-A1841DD03A97}" srcId="{2DD3A624-7610-4FDB-9B7D-E84188496EE1}" destId="{5B4121EF-DE51-4F84-96D0-BE62983FCA1E}" srcOrd="1" destOrd="0" parTransId="{156FF6D7-9150-43F8-97B5-BE38E03A16B2}" sibTransId="{D3EC1563-1C07-47A9-B62A-0EBC43E0BCF3}"/>
    <dgm:cxn modelId="{21215BA8-BF9D-44C5-9221-98A2F97D2885}" srcId="{67116CC2-8C95-4DBA-ACF5-9A17E1E27C87}" destId="{2DD3A624-7610-4FDB-9B7D-E84188496EE1}" srcOrd="1" destOrd="0" parTransId="{3FA26384-7C63-433C-AB31-30546D9E2165}" sibTransId="{54BA5EFD-E950-4767-91AC-CD00DC5FB329}"/>
    <dgm:cxn modelId="{EE54DDAB-2D62-490D-9CB8-2C352842BB2C}" type="presOf" srcId="{F544F277-3C5B-4625-BCBB-2FFE51BEFCAB}" destId="{C0392C53-B959-491F-9A8C-3A74C34C6D81}" srcOrd="0" destOrd="2" presId="urn:microsoft.com/office/officeart/2005/8/layout/vList6"/>
    <dgm:cxn modelId="{4D96D6C8-F0E8-42AF-87C6-0A128129B541}" srcId="{2DD3A624-7610-4FDB-9B7D-E84188496EE1}" destId="{F544F277-3C5B-4625-BCBB-2FFE51BEFCAB}" srcOrd="2" destOrd="0" parTransId="{2D75D20A-E0E5-48D7-A18C-6A8D5C3326EA}" sibTransId="{DF0EC120-1A6F-4D23-ADB0-1A1195BC4BA3}"/>
    <dgm:cxn modelId="{4FEBBFCE-A500-451C-873E-89D381EAC014}" srcId="{2DD3A624-7610-4FDB-9B7D-E84188496EE1}" destId="{B2957750-2DF2-492D-A3C6-61A42CCDBDE5}" srcOrd="3" destOrd="0" parTransId="{1A8B1FA8-D8EC-40A7-89B8-F7E8E5A09AB4}" sibTransId="{472D2130-C9B4-475E-A96F-5AE5361BD3DE}"/>
    <dgm:cxn modelId="{2AD0ABDD-CB6C-431E-B9B7-8FA75090D3D8}" type="presOf" srcId="{5CFB7961-8E17-47D1-AE57-95A73641ABC1}" destId="{C0392C53-B959-491F-9A8C-3A74C34C6D81}" srcOrd="0" destOrd="0" presId="urn:microsoft.com/office/officeart/2005/8/layout/vList6"/>
    <dgm:cxn modelId="{B9811AF7-6B87-411F-A5D2-527F7AD92232}" type="presOf" srcId="{818E8C2C-AF5D-445A-B7E2-37B9DF75B593}" destId="{C0392C53-B959-491F-9A8C-3A74C34C6D81}" srcOrd="0" destOrd="4" presId="urn:microsoft.com/office/officeart/2005/8/layout/vList6"/>
    <dgm:cxn modelId="{401644F7-1E6B-4D8E-B25D-66AEE004D6B3}" srcId="{2DD3A624-7610-4FDB-9B7D-E84188496EE1}" destId="{5CFB7961-8E17-47D1-AE57-95A73641ABC1}" srcOrd="0" destOrd="0" parTransId="{8DB0B01D-FECB-4389-98A8-1F918B2FC893}" sibTransId="{60C496B1-1150-40F3-983B-250427DCDB25}"/>
    <dgm:cxn modelId="{FC0730FA-8053-43BE-92FD-C93BF5E8F682}" type="presOf" srcId="{2DD3A624-7610-4FDB-9B7D-E84188496EE1}" destId="{73AC7969-9ACB-4F96-B060-250CE0DB24D1}" srcOrd="0" destOrd="0" presId="urn:microsoft.com/office/officeart/2005/8/layout/vList6"/>
    <dgm:cxn modelId="{1A280BFF-54AD-415B-94E8-EEC0975DFC61}" srcId="{67116CC2-8C95-4DBA-ACF5-9A17E1E27C87}" destId="{70750DE2-3427-485F-ABCC-F834DA26CF6F}" srcOrd="0" destOrd="0" parTransId="{18489B46-7BAF-440D-BFB4-28BF64519774}" sibTransId="{A0E4EFF0-9F4D-42F3-A85D-1CBE388EFC67}"/>
    <dgm:cxn modelId="{16067503-8568-45EC-BC7C-5E9B9E222AC8}" type="presParOf" srcId="{6EA8467F-57A5-4C85-B694-F1736EE87377}" destId="{0232204A-1567-4087-B7FC-6928B78BEC9A}" srcOrd="0" destOrd="0" presId="urn:microsoft.com/office/officeart/2005/8/layout/vList6"/>
    <dgm:cxn modelId="{EE9EA1E0-8238-497C-89B8-94CD4FFE2061}" type="presParOf" srcId="{0232204A-1567-4087-B7FC-6928B78BEC9A}" destId="{BB9DB527-E3C7-423C-803A-4BFFDE6576EB}" srcOrd="0" destOrd="0" presId="urn:microsoft.com/office/officeart/2005/8/layout/vList6"/>
    <dgm:cxn modelId="{64B463E0-AD0C-4F28-9FAA-3E3437EFCC25}" type="presParOf" srcId="{0232204A-1567-4087-B7FC-6928B78BEC9A}" destId="{5557FE44-3D0C-4D4D-8F30-205DCA829FA4}" srcOrd="1" destOrd="0" presId="urn:microsoft.com/office/officeart/2005/8/layout/vList6"/>
    <dgm:cxn modelId="{8EAD1F17-C466-440C-8EF7-26B1241BF286}" type="presParOf" srcId="{6EA8467F-57A5-4C85-B694-F1736EE87377}" destId="{CBE2462F-943A-491E-AE65-14E7FFB1F901}" srcOrd="1" destOrd="0" presId="urn:microsoft.com/office/officeart/2005/8/layout/vList6"/>
    <dgm:cxn modelId="{1E8D2247-3696-4619-B756-09175049F5F2}" type="presParOf" srcId="{6EA8467F-57A5-4C85-B694-F1736EE87377}" destId="{E36946C0-2EEA-43A2-A85F-9102FEB3D890}" srcOrd="2" destOrd="0" presId="urn:microsoft.com/office/officeart/2005/8/layout/vList6"/>
    <dgm:cxn modelId="{5DAEF915-0CB0-422A-A720-06A642829309}" type="presParOf" srcId="{E36946C0-2EEA-43A2-A85F-9102FEB3D890}" destId="{73AC7969-9ACB-4F96-B060-250CE0DB24D1}" srcOrd="0" destOrd="0" presId="urn:microsoft.com/office/officeart/2005/8/layout/vList6"/>
    <dgm:cxn modelId="{3A4C90B8-A208-4816-AC13-4651A10848A4}" type="presParOf" srcId="{E36946C0-2EEA-43A2-A85F-9102FEB3D890}" destId="{C0392C53-B959-491F-9A8C-3A74C34C6D8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116CC2-8C95-4DBA-ACF5-9A17E1E27C87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0750DE2-3427-485F-ABCC-F834DA26CF6F}">
      <dgm:prSet phldrT="[Teks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Kwota dofinansowania</a:t>
          </a:r>
        </a:p>
      </dgm:t>
    </dgm:pt>
    <dgm:pt modelId="{18489B46-7BAF-440D-BFB4-28BF64519774}" type="parTrans" cxnId="{1A280BFF-54AD-415B-94E8-EEC0975DFC61}">
      <dgm:prSet/>
      <dgm:spPr/>
      <dgm:t>
        <a:bodyPr/>
        <a:lstStyle/>
        <a:p>
          <a:endParaRPr lang="pl-PL"/>
        </a:p>
      </dgm:t>
    </dgm:pt>
    <dgm:pt modelId="{A0E4EFF0-9F4D-42F3-A85D-1CBE388EFC67}" type="sibTrans" cxnId="{1A280BFF-54AD-415B-94E8-EEC0975DFC61}">
      <dgm:prSet/>
      <dgm:spPr/>
      <dgm:t>
        <a:bodyPr/>
        <a:lstStyle/>
        <a:p>
          <a:endParaRPr lang="pl-PL"/>
        </a:p>
      </dgm:t>
    </dgm:pt>
    <dgm:pt modelId="{99D469F3-A1E4-4D8D-A804-C706F2375475}">
      <dgm:prSet phldrT="[Tekst]" custT="1"/>
      <dgm:spPr/>
      <dgm:t>
        <a:bodyPr anchor="ctr"/>
        <a:lstStyle/>
        <a:p>
          <a:r>
            <a:rPr lang="pl-PL" sz="2400" b="1" u="none" dirty="0"/>
            <a:t>2 471 066,55 zł </a:t>
          </a:r>
          <a:endParaRPr lang="pl-PL" sz="1900" u="none" dirty="0"/>
        </a:p>
      </dgm:t>
    </dgm:pt>
    <dgm:pt modelId="{FA54A778-7BB9-4241-96D9-6D113B45BDD7}" type="parTrans" cxnId="{56D7D526-9F1C-491B-8B3B-B597D1C5FDBB}">
      <dgm:prSet/>
      <dgm:spPr/>
      <dgm:t>
        <a:bodyPr/>
        <a:lstStyle/>
        <a:p>
          <a:endParaRPr lang="pl-PL"/>
        </a:p>
      </dgm:t>
    </dgm:pt>
    <dgm:pt modelId="{B2FB4946-D3E8-4E0B-A20D-932DC55B3163}" type="sibTrans" cxnId="{56D7D526-9F1C-491B-8B3B-B597D1C5FDBB}">
      <dgm:prSet/>
      <dgm:spPr/>
      <dgm:t>
        <a:bodyPr/>
        <a:lstStyle/>
        <a:p>
          <a:endParaRPr lang="pl-PL"/>
        </a:p>
      </dgm:t>
    </dgm:pt>
    <dgm:pt modelId="{2DD3A624-7610-4FDB-9B7D-E84188496EE1}">
      <dgm:prSet phldrT="[Teks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dirty="0"/>
            <a:t>Zakres realizacji zadania</a:t>
          </a:r>
        </a:p>
      </dgm:t>
    </dgm:pt>
    <dgm:pt modelId="{3FA26384-7C63-433C-AB31-30546D9E2165}" type="parTrans" cxnId="{21215BA8-BF9D-44C5-9221-98A2F97D2885}">
      <dgm:prSet/>
      <dgm:spPr/>
      <dgm:t>
        <a:bodyPr/>
        <a:lstStyle/>
        <a:p>
          <a:endParaRPr lang="pl-PL"/>
        </a:p>
      </dgm:t>
    </dgm:pt>
    <dgm:pt modelId="{54BA5EFD-E950-4767-91AC-CD00DC5FB329}" type="sibTrans" cxnId="{21215BA8-BF9D-44C5-9221-98A2F97D2885}">
      <dgm:prSet/>
      <dgm:spPr/>
      <dgm:t>
        <a:bodyPr/>
        <a:lstStyle/>
        <a:p>
          <a:endParaRPr lang="pl-PL"/>
        </a:p>
      </dgm:t>
    </dgm:pt>
    <dgm:pt modelId="{5CFB7961-8E17-47D1-AE57-95A73641ABC1}">
      <dgm:prSet phldrT="[Tekst]"/>
      <dgm:spPr/>
      <dgm:t>
        <a:bodyPr/>
        <a:lstStyle/>
        <a:p>
          <a:r>
            <a:rPr lang="pl-PL" dirty="0"/>
            <a:t>likwidacja 266 nisko sprawnych kotłowni węglowych; </a:t>
          </a:r>
        </a:p>
      </dgm:t>
    </dgm:pt>
    <dgm:pt modelId="{8DB0B01D-FECB-4389-98A8-1F918B2FC893}" type="parTrans" cxnId="{401644F7-1E6B-4D8E-B25D-66AEE004D6B3}">
      <dgm:prSet/>
      <dgm:spPr/>
      <dgm:t>
        <a:bodyPr/>
        <a:lstStyle/>
        <a:p>
          <a:endParaRPr lang="pl-PL"/>
        </a:p>
      </dgm:t>
    </dgm:pt>
    <dgm:pt modelId="{60C496B1-1150-40F3-983B-250427DCDB25}" type="sibTrans" cxnId="{401644F7-1E6B-4D8E-B25D-66AEE004D6B3}">
      <dgm:prSet/>
      <dgm:spPr/>
      <dgm:t>
        <a:bodyPr/>
        <a:lstStyle/>
        <a:p>
          <a:endParaRPr lang="pl-PL"/>
        </a:p>
      </dgm:t>
    </dgm:pt>
    <dgm:pt modelId="{5B4121EF-DE51-4F84-96D0-BE62983FCA1E}">
      <dgm:prSet phldrT="[Tekst]"/>
      <dgm:spPr/>
      <dgm:t>
        <a:bodyPr/>
        <a:lstStyle/>
        <a:p>
          <a:r>
            <a:rPr lang="pl-PL" dirty="0"/>
            <a:t>montaż nowych kotłowni:</a:t>
          </a:r>
        </a:p>
      </dgm:t>
    </dgm:pt>
    <dgm:pt modelId="{156FF6D7-9150-43F8-97B5-BE38E03A16B2}" type="parTrans" cxnId="{4E831F8D-9452-475E-A876-A1841DD03A97}">
      <dgm:prSet/>
      <dgm:spPr/>
      <dgm:t>
        <a:bodyPr/>
        <a:lstStyle/>
        <a:p>
          <a:endParaRPr lang="pl-PL"/>
        </a:p>
      </dgm:t>
    </dgm:pt>
    <dgm:pt modelId="{D3EC1563-1C07-47A9-B62A-0EBC43E0BCF3}" type="sibTrans" cxnId="{4E831F8D-9452-475E-A876-A1841DD03A97}">
      <dgm:prSet/>
      <dgm:spPr/>
      <dgm:t>
        <a:bodyPr/>
        <a:lstStyle/>
        <a:p>
          <a:endParaRPr lang="pl-PL"/>
        </a:p>
      </dgm:t>
    </dgm:pt>
    <dgm:pt modelId="{818E8C2C-AF5D-445A-B7E2-37B9DF75B593}">
      <dgm:prSet phldrT="[Tekst]"/>
      <dgm:spPr/>
      <dgm:t>
        <a:bodyPr/>
        <a:lstStyle/>
        <a:p>
          <a:r>
            <a:rPr lang="pl-PL" dirty="0"/>
            <a:t>wykonanie 3 nowych przyłączy do sieci ciepłowniczej. </a:t>
          </a:r>
        </a:p>
      </dgm:t>
    </dgm:pt>
    <dgm:pt modelId="{09677975-57CC-4184-B4C0-C80DC1043CB4}" type="parTrans" cxnId="{3C5D9D57-A5D7-412C-8FF4-13A67FBFDEC5}">
      <dgm:prSet/>
      <dgm:spPr/>
      <dgm:t>
        <a:bodyPr/>
        <a:lstStyle/>
        <a:p>
          <a:endParaRPr lang="pl-PL"/>
        </a:p>
      </dgm:t>
    </dgm:pt>
    <dgm:pt modelId="{95341DE0-C290-456F-AB43-8B5584C6FD06}" type="sibTrans" cxnId="{3C5D9D57-A5D7-412C-8FF4-13A67FBFDEC5}">
      <dgm:prSet/>
      <dgm:spPr/>
      <dgm:t>
        <a:bodyPr/>
        <a:lstStyle/>
        <a:p>
          <a:endParaRPr lang="pl-PL"/>
        </a:p>
      </dgm:t>
    </dgm:pt>
    <dgm:pt modelId="{B2957750-2DF2-492D-A3C6-61A42CCDBDE5}">
      <dgm:prSet phldrT="[Tekst]"/>
      <dgm:spPr/>
      <dgm:t>
        <a:bodyPr/>
        <a:lstStyle/>
        <a:p>
          <a:r>
            <a:rPr lang="pl-PL" dirty="0"/>
            <a:t>montaż 1 pompy ciepła;</a:t>
          </a:r>
        </a:p>
      </dgm:t>
    </dgm:pt>
    <dgm:pt modelId="{1A8B1FA8-D8EC-40A7-89B8-F7E8E5A09AB4}" type="parTrans" cxnId="{4FEBBFCE-A500-451C-873E-89D381EAC014}">
      <dgm:prSet/>
      <dgm:spPr/>
      <dgm:t>
        <a:bodyPr/>
        <a:lstStyle/>
        <a:p>
          <a:endParaRPr lang="pl-PL"/>
        </a:p>
      </dgm:t>
    </dgm:pt>
    <dgm:pt modelId="{472D2130-C9B4-475E-A96F-5AE5361BD3DE}" type="sibTrans" cxnId="{4FEBBFCE-A500-451C-873E-89D381EAC014}">
      <dgm:prSet/>
      <dgm:spPr/>
      <dgm:t>
        <a:bodyPr/>
        <a:lstStyle/>
        <a:p>
          <a:endParaRPr lang="pl-PL"/>
        </a:p>
      </dgm:t>
    </dgm:pt>
    <dgm:pt modelId="{50960239-E1E7-41C6-8414-B0CE3D930579}">
      <dgm:prSet phldrT="[Tekst]"/>
      <dgm:spPr/>
      <dgm:t>
        <a:bodyPr/>
        <a:lstStyle/>
        <a:p>
          <a:r>
            <a:rPr lang="pl-PL" dirty="0"/>
            <a:t>1 na biomasę; </a:t>
          </a:r>
        </a:p>
      </dgm:t>
    </dgm:pt>
    <dgm:pt modelId="{1F305C9D-58B7-4407-8E5A-404DDF3D6A49}" type="parTrans" cxnId="{C569FD34-E8B6-4B4F-A79D-5B456D6A8009}">
      <dgm:prSet/>
      <dgm:spPr/>
      <dgm:t>
        <a:bodyPr/>
        <a:lstStyle/>
        <a:p>
          <a:endParaRPr lang="pl-PL"/>
        </a:p>
      </dgm:t>
    </dgm:pt>
    <dgm:pt modelId="{DB8A760A-C4B5-468A-ADEA-D126796274CE}" type="sibTrans" cxnId="{C569FD34-E8B6-4B4F-A79D-5B456D6A8009}">
      <dgm:prSet/>
      <dgm:spPr/>
      <dgm:t>
        <a:bodyPr/>
        <a:lstStyle/>
        <a:p>
          <a:endParaRPr lang="pl-PL"/>
        </a:p>
      </dgm:t>
    </dgm:pt>
    <dgm:pt modelId="{0EAF6CD0-145A-46E9-9694-59B94E35B8AF}">
      <dgm:prSet phldrT="[Tekst]"/>
      <dgm:spPr/>
      <dgm:t>
        <a:bodyPr/>
        <a:lstStyle/>
        <a:p>
          <a:r>
            <a:rPr lang="pl-PL" dirty="0"/>
            <a:t>261 węglowych;</a:t>
          </a:r>
        </a:p>
      </dgm:t>
    </dgm:pt>
    <dgm:pt modelId="{2BB48E04-2141-401A-BC3A-27420C4B39D4}" type="parTrans" cxnId="{D8AE6797-25F3-4113-92BD-BE1D2845E555}">
      <dgm:prSet/>
      <dgm:spPr/>
      <dgm:t>
        <a:bodyPr/>
        <a:lstStyle/>
        <a:p>
          <a:endParaRPr lang="pl-PL"/>
        </a:p>
      </dgm:t>
    </dgm:pt>
    <dgm:pt modelId="{C344C1D8-C09B-418D-8E62-D4D6EAF66C73}" type="sibTrans" cxnId="{D8AE6797-25F3-4113-92BD-BE1D2845E555}">
      <dgm:prSet/>
      <dgm:spPr/>
      <dgm:t>
        <a:bodyPr/>
        <a:lstStyle/>
        <a:p>
          <a:endParaRPr lang="pl-PL"/>
        </a:p>
      </dgm:t>
    </dgm:pt>
    <dgm:pt modelId="{6EA8467F-57A5-4C85-B694-F1736EE87377}" type="pres">
      <dgm:prSet presAssocID="{67116CC2-8C95-4DBA-ACF5-9A17E1E27C87}" presName="Name0" presStyleCnt="0">
        <dgm:presLayoutVars>
          <dgm:dir/>
          <dgm:animLvl val="lvl"/>
          <dgm:resizeHandles/>
        </dgm:presLayoutVars>
      </dgm:prSet>
      <dgm:spPr/>
    </dgm:pt>
    <dgm:pt modelId="{0232204A-1567-4087-B7FC-6928B78BEC9A}" type="pres">
      <dgm:prSet presAssocID="{70750DE2-3427-485F-ABCC-F834DA26CF6F}" presName="linNode" presStyleCnt="0"/>
      <dgm:spPr/>
    </dgm:pt>
    <dgm:pt modelId="{BB9DB527-E3C7-423C-803A-4BFFDE6576EB}" type="pres">
      <dgm:prSet presAssocID="{70750DE2-3427-485F-ABCC-F834DA26CF6F}" presName="parentShp" presStyleLbl="node1" presStyleIdx="0" presStyleCnt="2" custScaleX="99145" custScaleY="69506" custLinFactNeighborX="-285" custLinFactNeighborY="1053">
        <dgm:presLayoutVars>
          <dgm:bulletEnabled val="1"/>
        </dgm:presLayoutVars>
      </dgm:prSet>
      <dgm:spPr/>
    </dgm:pt>
    <dgm:pt modelId="{5557FE44-3D0C-4D4D-8F30-205DCA829FA4}" type="pres">
      <dgm:prSet presAssocID="{70750DE2-3427-485F-ABCC-F834DA26CF6F}" presName="childShp" presStyleLbl="bgAccFollowNode1" presStyleIdx="0" presStyleCnt="2" custLinFactNeighborX="117" custLinFactNeighborY="1053">
        <dgm:presLayoutVars>
          <dgm:bulletEnabled val="1"/>
        </dgm:presLayoutVars>
      </dgm:prSet>
      <dgm:spPr/>
    </dgm:pt>
    <dgm:pt modelId="{CBE2462F-943A-491E-AE65-14E7FFB1F901}" type="pres">
      <dgm:prSet presAssocID="{A0E4EFF0-9F4D-42F3-A85D-1CBE388EFC67}" presName="spacing" presStyleCnt="0"/>
      <dgm:spPr/>
    </dgm:pt>
    <dgm:pt modelId="{E36946C0-2EEA-43A2-A85F-9102FEB3D890}" type="pres">
      <dgm:prSet presAssocID="{2DD3A624-7610-4FDB-9B7D-E84188496EE1}" presName="linNode" presStyleCnt="0"/>
      <dgm:spPr/>
    </dgm:pt>
    <dgm:pt modelId="{73AC7969-9ACB-4F96-B060-250CE0DB24D1}" type="pres">
      <dgm:prSet presAssocID="{2DD3A624-7610-4FDB-9B7D-E84188496EE1}" presName="parentShp" presStyleLbl="node1" presStyleIdx="1" presStyleCnt="2" custScaleX="103343" custScaleY="84156" custLinFactNeighborX="-41" custLinFactNeighborY="-7117">
        <dgm:presLayoutVars>
          <dgm:bulletEnabled val="1"/>
        </dgm:presLayoutVars>
      </dgm:prSet>
      <dgm:spPr/>
    </dgm:pt>
    <dgm:pt modelId="{C0392C53-B959-491F-9A8C-3A74C34C6D81}" type="pres">
      <dgm:prSet presAssocID="{2DD3A624-7610-4FDB-9B7D-E84188496EE1}" presName="childShp" presStyleLbl="bgAccFollowNode1" presStyleIdx="1" presStyleCnt="2" custLinFactNeighborX="9804" custLinFactNeighborY="-5950">
        <dgm:presLayoutVars>
          <dgm:bulletEnabled val="1"/>
        </dgm:presLayoutVars>
      </dgm:prSet>
      <dgm:spPr/>
    </dgm:pt>
  </dgm:ptLst>
  <dgm:cxnLst>
    <dgm:cxn modelId="{4D553707-488C-4CD2-96D6-9D05481F01D1}" type="presOf" srcId="{5CFB7961-8E17-47D1-AE57-95A73641ABC1}" destId="{C0392C53-B959-491F-9A8C-3A74C34C6D81}" srcOrd="0" destOrd="0" presId="urn:microsoft.com/office/officeart/2005/8/layout/vList6"/>
    <dgm:cxn modelId="{11F13D11-DE20-4043-B613-C0AA18B60744}" type="presOf" srcId="{67116CC2-8C95-4DBA-ACF5-9A17E1E27C87}" destId="{6EA8467F-57A5-4C85-B694-F1736EE87377}" srcOrd="0" destOrd="0" presId="urn:microsoft.com/office/officeart/2005/8/layout/vList6"/>
    <dgm:cxn modelId="{D660D419-450D-40BC-AC6B-AF780D7FDBD0}" type="presOf" srcId="{5B4121EF-DE51-4F84-96D0-BE62983FCA1E}" destId="{C0392C53-B959-491F-9A8C-3A74C34C6D81}" srcOrd="0" destOrd="1" presId="urn:microsoft.com/office/officeart/2005/8/layout/vList6"/>
    <dgm:cxn modelId="{42CA0621-6266-4AD5-8F82-CDAD7B9A1728}" type="presOf" srcId="{99D469F3-A1E4-4D8D-A804-C706F2375475}" destId="{5557FE44-3D0C-4D4D-8F30-205DCA829FA4}" srcOrd="0" destOrd="0" presId="urn:microsoft.com/office/officeart/2005/8/layout/vList6"/>
    <dgm:cxn modelId="{B89A6524-D6A2-4082-A45D-20001D4965A4}" type="presOf" srcId="{70750DE2-3427-485F-ABCC-F834DA26CF6F}" destId="{BB9DB527-E3C7-423C-803A-4BFFDE6576EB}" srcOrd="0" destOrd="0" presId="urn:microsoft.com/office/officeart/2005/8/layout/vList6"/>
    <dgm:cxn modelId="{56D7D526-9F1C-491B-8B3B-B597D1C5FDBB}" srcId="{70750DE2-3427-485F-ABCC-F834DA26CF6F}" destId="{99D469F3-A1E4-4D8D-A804-C706F2375475}" srcOrd="0" destOrd="0" parTransId="{FA54A778-7BB9-4241-96D9-6D113B45BDD7}" sibTransId="{B2FB4946-D3E8-4E0B-A20D-932DC55B3163}"/>
    <dgm:cxn modelId="{C569FD34-E8B6-4B4F-A79D-5B456D6A8009}" srcId="{2DD3A624-7610-4FDB-9B7D-E84188496EE1}" destId="{50960239-E1E7-41C6-8414-B0CE3D930579}" srcOrd="3" destOrd="0" parTransId="{1F305C9D-58B7-4407-8E5A-404DDF3D6A49}" sibTransId="{DB8A760A-C4B5-468A-ADEA-D126796274CE}"/>
    <dgm:cxn modelId="{3C5D9D57-A5D7-412C-8FF4-13A67FBFDEC5}" srcId="{2DD3A624-7610-4FDB-9B7D-E84188496EE1}" destId="{818E8C2C-AF5D-445A-B7E2-37B9DF75B593}" srcOrd="5" destOrd="0" parTransId="{09677975-57CC-4184-B4C0-C80DC1043CB4}" sibTransId="{95341DE0-C290-456F-AB43-8B5584C6FD06}"/>
    <dgm:cxn modelId="{DEF42A87-EE0A-4EDE-B8AF-060245D3C580}" type="presOf" srcId="{2DD3A624-7610-4FDB-9B7D-E84188496EE1}" destId="{73AC7969-9ACB-4F96-B060-250CE0DB24D1}" srcOrd="0" destOrd="0" presId="urn:microsoft.com/office/officeart/2005/8/layout/vList6"/>
    <dgm:cxn modelId="{4E831F8D-9452-475E-A876-A1841DD03A97}" srcId="{2DD3A624-7610-4FDB-9B7D-E84188496EE1}" destId="{5B4121EF-DE51-4F84-96D0-BE62983FCA1E}" srcOrd="1" destOrd="0" parTransId="{156FF6D7-9150-43F8-97B5-BE38E03A16B2}" sibTransId="{D3EC1563-1C07-47A9-B62A-0EBC43E0BCF3}"/>
    <dgm:cxn modelId="{D8AE6797-25F3-4113-92BD-BE1D2845E555}" srcId="{2DD3A624-7610-4FDB-9B7D-E84188496EE1}" destId="{0EAF6CD0-145A-46E9-9694-59B94E35B8AF}" srcOrd="2" destOrd="0" parTransId="{2BB48E04-2141-401A-BC3A-27420C4B39D4}" sibTransId="{C344C1D8-C09B-418D-8E62-D4D6EAF66C73}"/>
    <dgm:cxn modelId="{092AE7A2-86A9-4160-B64E-FD36020B360E}" type="presOf" srcId="{0EAF6CD0-145A-46E9-9694-59B94E35B8AF}" destId="{C0392C53-B959-491F-9A8C-3A74C34C6D81}" srcOrd="0" destOrd="2" presId="urn:microsoft.com/office/officeart/2005/8/layout/vList6"/>
    <dgm:cxn modelId="{21215BA8-BF9D-44C5-9221-98A2F97D2885}" srcId="{67116CC2-8C95-4DBA-ACF5-9A17E1E27C87}" destId="{2DD3A624-7610-4FDB-9B7D-E84188496EE1}" srcOrd="1" destOrd="0" parTransId="{3FA26384-7C63-433C-AB31-30546D9E2165}" sibTransId="{54BA5EFD-E950-4767-91AC-CD00DC5FB329}"/>
    <dgm:cxn modelId="{F1649BAE-7C62-441D-9F77-0019325CB185}" type="presOf" srcId="{50960239-E1E7-41C6-8414-B0CE3D930579}" destId="{C0392C53-B959-491F-9A8C-3A74C34C6D81}" srcOrd="0" destOrd="3" presId="urn:microsoft.com/office/officeart/2005/8/layout/vList6"/>
    <dgm:cxn modelId="{7CE2C6BD-B352-40AB-AFDE-77747C1EB487}" type="presOf" srcId="{818E8C2C-AF5D-445A-B7E2-37B9DF75B593}" destId="{C0392C53-B959-491F-9A8C-3A74C34C6D81}" srcOrd="0" destOrd="5" presId="urn:microsoft.com/office/officeart/2005/8/layout/vList6"/>
    <dgm:cxn modelId="{4FEBBFCE-A500-451C-873E-89D381EAC014}" srcId="{2DD3A624-7610-4FDB-9B7D-E84188496EE1}" destId="{B2957750-2DF2-492D-A3C6-61A42CCDBDE5}" srcOrd="4" destOrd="0" parTransId="{1A8B1FA8-D8EC-40A7-89B8-F7E8E5A09AB4}" sibTransId="{472D2130-C9B4-475E-A96F-5AE5361BD3DE}"/>
    <dgm:cxn modelId="{14DEF5F5-2FD6-4C4B-8369-FC38B623662D}" type="presOf" srcId="{B2957750-2DF2-492D-A3C6-61A42CCDBDE5}" destId="{C0392C53-B959-491F-9A8C-3A74C34C6D81}" srcOrd="0" destOrd="4" presId="urn:microsoft.com/office/officeart/2005/8/layout/vList6"/>
    <dgm:cxn modelId="{401644F7-1E6B-4D8E-B25D-66AEE004D6B3}" srcId="{2DD3A624-7610-4FDB-9B7D-E84188496EE1}" destId="{5CFB7961-8E17-47D1-AE57-95A73641ABC1}" srcOrd="0" destOrd="0" parTransId="{8DB0B01D-FECB-4389-98A8-1F918B2FC893}" sibTransId="{60C496B1-1150-40F3-983B-250427DCDB25}"/>
    <dgm:cxn modelId="{1A280BFF-54AD-415B-94E8-EEC0975DFC61}" srcId="{67116CC2-8C95-4DBA-ACF5-9A17E1E27C87}" destId="{70750DE2-3427-485F-ABCC-F834DA26CF6F}" srcOrd="0" destOrd="0" parTransId="{18489B46-7BAF-440D-BFB4-28BF64519774}" sibTransId="{A0E4EFF0-9F4D-42F3-A85D-1CBE388EFC67}"/>
    <dgm:cxn modelId="{D94255D8-AA2F-4DB3-BA67-6C6C86D12DF7}" type="presParOf" srcId="{6EA8467F-57A5-4C85-B694-F1736EE87377}" destId="{0232204A-1567-4087-B7FC-6928B78BEC9A}" srcOrd="0" destOrd="0" presId="urn:microsoft.com/office/officeart/2005/8/layout/vList6"/>
    <dgm:cxn modelId="{55944665-7731-4DE4-815F-226A3ACBC6E9}" type="presParOf" srcId="{0232204A-1567-4087-B7FC-6928B78BEC9A}" destId="{BB9DB527-E3C7-423C-803A-4BFFDE6576EB}" srcOrd="0" destOrd="0" presId="urn:microsoft.com/office/officeart/2005/8/layout/vList6"/>
    <dgm:cxn modelId="{220ECF3B-7D3A-4344-BBED-3C0F894E8C00}" type="presParOf" srcId="{0232204A-1567-4087-B7FC-6928B78BEC9A}" destId="{5557FE44-3D0C-4D4D-8F30-205DCA829FA4}" srcOrd="1" destOrd="0" presId="urn:microsoft.com/office/officeart/2005/8/layout/vList6"/>
    <dgm:cxn modelId="{97FB4E97-3E46-4902-83CA-FBC7ACDC80D7}" type="presParOf" srcId="{6EA8467F-57A5-4C85-B694-F1736EE87377}" destId="{CBE2462F-943A-491E-AE65-14E7FFB1F901}" srcOrd="1" destOrd="0" presId="urn:microsoft.com/office/officeart/2005/8/layout/vList6"/>
    <dgm:cxn modelId="{3FE77EBA-3688-4B0A-A7FF-1BCB4B977A18}" type="presParOf" srcId="{6EA8467F-57A5-4C85-B694-F1736EE87377}" destId="{E36946C0-2EEA-43A2-A85F-9102FEB3D890}" srcOrd="2" destOrd="0" presId="urn:microsoft.com/office/officeart/2005/8/layout/vList6"/>
    <dgm:cxn modelId="{54085D7A-C9D2-481F-B591-7D2234FA9BD8}" type="presParOf" srcId="{E36946C0-2EEA-43A2-A85F-9102FEB3D890}" destId="{73AC7969-9ACB-4F96-B060-250CE0DB24D1}" srcOrd="0" destOrd="0" presId="urn:microsoft.com/office/officeart/2005/8/layout/vList6"/>
    <dgm:cxn modelId="{81A39CAD-0798-480B-A742-A8F98C0DFE12}" type="presParOf" srcId="{E36946C0-2EEA-43A2-A85F-9102FEB3D890}" destId="{C0392C53-B959-491F-9A8C-3A74C34C6D8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7FE44-3D0C-4D4D-8F30-205DCA829FA4}">
      <dsp:nvSpPr>
        <dsp:cNvPr id="0" name=""/>
        <dsp:cNvSpPr/>
      </dsp:nvSpPr>
      <dsp:spPr>
        <a:xfrm>
          <a:off x="2561951" y="221"/>
          <a:ext cx="3859425" cy="8645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1" u="none" kern="1200" dirty="0"/>
            <a:t>1 012 000,00 zł</a:t>
          </a:r>
          <a:endParaRPr lang="pl-PL" sz="1900" u="none" kern="1200" dirty="0"/>
        </a:p>
      </dsp:txBody>
      <dsp:txXfrm>
        <a:off x="2561951" y="108288"/>
        <a:ext cx="3535223" cy="648405"/>
      </dsp:txXfrm>
    </dsp:sp>
    <dsp:sp modelId="{BB9DB527-E3C7-423C-803A-4BFFDE6576EB}">
      <dsp:nvSpPr>
        <dsp:cNvPr id="0" name=""/>
        <dsp:cNvSpPr/>
      </dsp:nvSpPr>
      <dsp:spPr>
        <a:xfrm>
          <a:off x="0" y="0"/>
          <a:ext cx="2550951" cy="864539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4">
              <a:tint val="6000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Kwota dofinansowania</a:t>
          </a:r>
        </a:p>
      </dsp:txBody>
      <dsp:txXfrm>
        <a:off x="42203" y="42203"/>
        <a:ext cx="2466545" cy="780133"/>
      </dsp:txXfrm>
    </dsp:sp>
    <dsp:sp modelId="{C0392C53-B959-491F-9A8C-3A74C34C6D81}">
      <dsp:nvSpPr>
        <dsp:cNvPr id="0" name=""/>
        <dsp:cNvSpPr/>
      </dsp:nvSpPr>
      <dsp:spPr>
        <a:xfrm>
          <a:off x="2625715" y="899774"/>
          <a:ext cx="3806660" cy="8645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likwidacja 122 </a:t>
          </a:r>
          <a:r>
            <a:rPr lang="pl-PL" sz="1200" kern="1200" dirty="0" err="1"/>
            <a:t>niskosprawnych</a:t>
          </a:r>
          <a:r>
            <a:rPr lang="pl-PL" sz="1200" kern="1200" dirty="0"/>
            <a:t> kotłowni węglowych;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montaż nowych kotłowni: 80 węglowych, </a:t>
          </a:r>
          <a:br>
            <a:rPr lang="pl-PL" sz="1200" kern="1200" dirty="0"/>
          </a:br>
          <a:r>
            <a:rPr lang="pl-PL" sz="1200" kern="1200" dirty="0"/>
            <a:t>40 gazowych, 2 na biomasę. </a:t>
          </a:r>
        </a:p>
      </dsp:txBody>
      <dsp:txXfrm>
        <a:off x="2625715" y="1007841"/>
        <a:ext cx="3482458" cy="648405"/>
      </dsp:txXfrm>
    </dsp:sp>
    <dsp:sp modelId="{73AC7969-9ACB-4F96-B060-250CE0DB24D1}">
      <dsp:nvSpPr>
        <dsp:cNvPr id="0" name=""/>
        <dsp:cNvSpPr/>
      </dsp:nvSpPr>
      <dsp:spPr>
        <a:xfrm>
          <a:off x="1552" y="951214"/>
          <a:ext cx="2622611" cy="864539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Zakres realizacji zadania</a:t>
          </a:r>
        </a:p>
      </dsp:txBody>
      <dsp:txXfrm>
        <a:off x="43755" y="993417"/>
        <a:ext cx="2538205" cy="780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7FE44-3D0C-4D4D-8F30-205DCA829FA4}">
      <dsp:nvSpPr>
        <dsp:cNvPr id="0" name=""/>
        <dsp:cNvSpPr/>
      </dsp:nvSpPr>
      <dsp:spPr>
        <a:xfrm>
          <a:off x="3089434" y="386"/>
          <a:ext cx="4654048" cy="15085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1" u="none" kern="1200" dirty="0"/>
            <a:t>1 143 863,39 zł </a:t>
          </a:r>
          <a:endParaRPr lang="pl-PL" sz="1900" u="none" kern="1200" dirty="0"/>
        </a:p>
      </dsp:txBody>
      <dsp:txXfrm>
        <a:off x="3089434" y="188957"/>
        <a:ext cx="4088335" cy="1131427"/>
      </dsp:txXfrm>
    </dsp:sp>
    <dsp:sp modelId="{BB9DB527-E3C7-423C-803A-4BFFDE6576EB}">
      <dsp:nvSpPr>
        <dsp:cNvPr id="0" name=""/>
        <dsp:cNvSpPr/>
      </dsp:nvSpPr>
      <dsp:spPr>
        <a:xfrm>
          <a:off x="0" y="246283"/>
          <a:ext cx="3076170" cy="1048546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4">
              <a:tint val="6000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Kwota dofinansowania</a:t>
          </a:r>
        </a:p>
      </dsp:txBody>
      <dsp:txXfrm>
        <a:off x="51186" y="297469"/>
        <a:ext cx="2973798" cy="946174"/>
      </dsp:txXfrm>
    </dsp:sp>
    <dsp:sp modelId="{C0392C53-B959-491F-9A8C-3A74C34C6D81}">
      <dsp:nvSpPr>
        <dsp:cNvPr id="0" name=""/>
        <dsp:cNvSpPr/>
      </dsp:nvSpPr>
      <dsp:spPr>
        <a:xfrm>
          <a:off x="3166328" y="1570053"/>
          <a:ext cx="4590418" cy="15085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likwidacja 79 nisko sprawnych kotłowni węglowych;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montaż 74 nowych kotłowni gazowych;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montaż 1 nowej kotłowni na biomasę;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montaż 1 pompy ciepła;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wykonanie 3 nowych przyłączy do sieci ciepłowniczej. </a:t>
          </a:r>
        </a:p>
      </dsp:txBody>
      <dsp:txXfrm>
        <a:off x="3166328" y="1758624"/>
        <a:ext cx="4024705" cy="1131427"/>
      </dsp:txXfrm>
    </dsp:sp>
    <dsp:sp modelId="{73AC7969-9ACB-4F96-B060-250CE0DB24D1}">
      <dsp:nvSpPr>
        <dsp:cNvPr id="0" name=""/>
        <dsp:cNvSpPr/>
      </dsp:nvSpPr>
      <dsp:spPr>
        <a:xfrm>
          <a:off x="0" y="1671957"/>
          <a:ext cx="3162584" cy="1269551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Zakres realizacji zadania</a:t>
          </a:r>
        </a:p>
      </dsp:txBody>
      <dsp:txXfrm>
        <a:off x="61974" y="1733931"/>
        <a:ext cx="3038636" cy="1145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7FE44-3D0C-4D4D-8F30-205DCA829FA4}">
      <dsp:nvSpPr>
        <dsp:cNvPr id="0" name=""/>
        <dsp:cNvSpPr/>
      </dsp:nvSpPr>
      <dsp:spPr>
        <a:xfrm>
          <a:off x="2955254" y="18318"/>
          <a:ext cx="4446688" cy="16983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1" u="none" kern="1200" dirty="0"/>
            <a:t>2 471 066,55 zł </a:t>
          </a:r>
          <a:endParaRPr lang="pl-PL" sz="1900" u="none" kern="1200" dirty="0"/>
        </a:p>
      </dsp:txBody>
      <dsp:txXfrm>
        <a:off x="2955254" y="230606"/>
        <a:ext cx="3809824" cy="1273727"/>
      </dsp:txXfrm>
    </dsp:sp>
    <dsp:sp modelId="{BB9DB527-E3C7-423C-803A-4BFFDE6576EB}">
      <dsp:nvSpPr>
        <dsp:cNvPr id="0" name=""/>
        <dsp:cNvSpPr/>
      </dsp:nvSpPr>
      <dsp:spPr>
        <a:xfrm>
          <a:off x="0" y="277258"/>
          <a:ext cx="2939113" cy="1180423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4">
              <a:tint val="6000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Kwota dofinansowania</a:t>
          </a:r>
        </a:p>
      </dsp:txBody>
      <dsp:txXfrm>
        <a:off x="57624" y="334882"/>
        <a:ext cx="2823865" cy="1065175"/>
      </dsp:txXfrm>
    </dsp:sp>
    <dsp:sp modelId="{C0392C53-B959-491F-9A8C-3A74C34C6D81}">
      <dsp:nvSpPr>
        <dsp:cNvPr id="0" name=""/>
        <dsp:cNvSpPr/>
      </dsp:nvSpPr>
      <dsp:spPr>
        <a:xfrm>
          <a:off x="3025253" y="1767520"/>
          <a:ext cx="4385894" cy="16983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likwidacja 266 nisko sprawnych kotłowni węglowych;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montaż nowych kotłowni: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261 węglowych;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1 na biomasę;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montaż 1 pompy ciepła;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/>
            <a:t>wykonanie 3 nowych przyłączy do sieci ciepłowniczej. </a:t>
          </a:r>
        </a:p>
      </dsp:txBody>
      <dsp:txXfrm>
        <a:off x="3025253" y="1979808"/>
        <a:ext cx="3749030" cy="1273727"/>
      </dsp:txXfrm>
    </dsp:sp>
    <dsp:sp modelId="{73AC7969-9ACB-4F96-B060-250CE0DB24D1}">
      <dsp:nvSpPr>
        <dsp:cNvPr id="0" name=""/>
        <dsp:cNvSpPr/>
      </dsp:nvSpPr>
      <dsp:spPr>
        <a:xfrm>
          <a:off x="0" y="1882241"/>
          <a:ext cx="3021676" cy="1429224"/>
        </a:xfrm>
        <a:prstGeom prst="roundRect">
          <a:avLst/>
        </a:prstGeom>
        <a:gradFill rotWithShape="1">
          <a:gsLst>
            <a:gs pos="0">
              <a:schemeClr val="accent4">
                <a:tint val="96000"/>
                <a:lumMod val="102000"/>
              </a:schemeClr>
            </a:gs>
            <a:gs pos="100000">
              <a:schemeClr val="accent4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Zakres realizacji zadania</a:t>
          </a:r>
        </a:p>
      </dsp:txBody>
      <dsp:txXfrm>
        <a:off x="69769" y="1952010"/>
        <a:ext cx="2882138" cy="1289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AD617BD-2712-4443-979F-03FFBAAB1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25" y="58474"/>
            <a:ext cx="3898989" cy="82312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F25DD71-076E-492D-9C3D-245AF19F2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97" y="6067205"/>
            <a:ext cx="2500148" cy="6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7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730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5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03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125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79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15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5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44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61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46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38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24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55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9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34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F6FA66-CFDA-4A68-B05B-065BE9F6E637}" type="datetimeFigureOut">
              <a:rPr lang="pl-PL" smtClean="0"/>
              <a:t>2017-09-10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AD192F-0CF3-4DA9-A4C6-4375C41A0D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7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EED5B-6CFD-4EAE-BE03-210D1D052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2460" y="1760707"/>
            <a:ext cx="9158657" cy="1126607"/>
          </a:xfrm>
        </p:spPr>
        <p:txBody>
          <a:bodyPr>
            <a:normAutofit fontScale="90000"/>
          </a:bodyPr>
          <a:lstStyle/>
          <a:p>
            <a:r>
              <a:rPr lang="pl-PL" dirty="0"/>
              <a:t>Wydział Ochrony Środowiska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2F72435-1816-4103-9CFF-53E55B61F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3472" y="3986539"/>
            <a:ext cx="6987645" cy="1388534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OCHRONA POWIETRZA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656241-F924-48DB-8AD2-280F9F8BD573}"/>
              </a:ext>
            </a:extLst>
          </p:cNvPr>
          <p:cNvSpPr txBox="1"/>
          <p:nvPr/>
        </p:nvSpPr>
        <p:spPr>
          <a:xfrm>
            <a:off x="9090373" y="5836595"/>
            <a:ext cx="2480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Ekodoradca: Szymon Lukaj</a:t>
            </a:r>
          </a:p>
        </p:txBody>
      </p:sp>
    </p:spTree>
    <p:extLst>
      <p:ext uri="{BB962C8B-B14F-4D97-AF65-F5344CB8AC3E}">
        <p14:creationId xmlns:p14="http://schemas.microsoft.com/office/powerpoint/2010/main" val="101297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1">
            <a:extLst>
              <a:ext uri="{FF2B5EF4-FFF2-40B4-BE49-F238E27FC236}">
                <a16:creationId xmlns:a16="http://schemas.microsoft.com/office/drawing/2014/main" id="{78365C9B-D306-43C8-9BD1-EDC0D8A06B54}"/>
              </a:ext>
            </a:extLst>
          </p:cNvPr>
          <p:cNvSpPr txBox="1">
            <a:spLocks/>
          </p:cNvSpPr>
          <p:nvPr/>
        </p:nvSpPr>
        <p:spPr>
          <a:xfrm>
            <a:off x="3077458" y="1333277"/>
            <a:ext cx="7443567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pl-PL" dirty="0"/>
              <a:t>Regionalny Program Operacyjny Województwa Małopolskiego – </a:t>
            </a:r>
            <a:r>
              <a:rPr lang="pl-PL" sz="2200" dirty="0"/>
              <a:t>teren całej Gminy.</a:t>
            </a:r>
          </a:p>
          <a:p>
            <a:r>
              <a:rPr lang="pl-PL" sz="2200" dirty="0"/>
              <a:t>       </a:t>
            </a:r>
            <a:endParaRPr lang="pl-PL" sz="2000" b="1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F1B1FF71-F6BD-443B-9841-F156662CF5B9}"/>
              </a:ext>
            </a:extLst>
          </p:cNvPr>
          <p:cNvGrpSpPr/>
          <p:nvPr/>
        </p:nvGrpSpPr>
        <p:grpSpPr>
          <a:xfrm>
            <a:off x="-88771" y="1382204"/>
            <a:ext cx="12092702" cy="5271513"/>
            <a:chOff x="1312012" y="1294657"/>
            <a:chExt cx="9335473" cy="3688392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CD3A1D42-8AA3-4F64-A466-FC9F9D840AF2}"/>
                </a:ext>
              </a:extLst>
            </p:cNvPr>
            <p:cNvGrpSpPr/>
            <p:nvPr/>
          </p:nvGrpSpPr>
          <p:grpSpPr>
            <a:xfrm>
              <a:off x="4968908" y="2095621"/>
              <a:ext cx="5678577" cy="803734"/>
              <a:chOff x="517435" y="368881"/>
              <a:chExt cx="5678577" cy="803734"/>
            </a:xfrm>
          </p:grpSpPr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9C0BACE7-C6CA-421F-9E56-477B07C7D799}"/>
                  </a:ext>
                </a:extLst>
              </p:cNvPr>
              <p:cNvSpPr/>
              <p:nvPr/>
            </p:nvSpPr>
            <p:spPr>
              <a:xfrm>
                <a:off x="517435" y="390908"/>
                <a:ext cx="5678577" cy="78170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C041BC2C-804E-4A46-8341-7BAD13215F33}"/>
                  </a:ext>
                </a:extLst>
              </p:cNvPr>
              <p:cNvSpPr txBox="1"/>
              <p:nvPr/>
            </p:nvSpPr>
            <p:spPr>
              <a:xfrm>
                <a:off x="517435" y="368881"/>
                <a:ext cx="5678577" cy="7817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20480" tIns="25400" rIns="25400" bIns="25400" numCol="1" spcCol="1270" anchor="ctr" anchorCtr="0">
                <a:noAutofit/>
              </a:bodyPr>
              <a:lstStyle/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Oś 4 Regionalna polityka energetyczna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Działanie 4.4 Redukcja emisji zanieczyszczeń do powietrza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Poddziałanie 4.4.2 Obniżenie poziomu niskiej emisji  (wymiana na kotłownie zasilane gazem)</a:t>
                </a:r>
              </a:p>
            </p:txBody>
          </p:sp>
        </p:grp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8C8BBC4E-1766-45A4-A442-004CA2F5049D}"/>
                </a:ext>
              </a:extLst>
            </p:cNvPr>
            <p:cNvGrpSpPr/>
            <p:nvPr/>
          </p:nvGrpSpPr>
          <p:grpSpPr>
            <a:xfrm>
              <a:off x="4968908" y="3290428"/>
              <a:ext cx="5678577" cy="781707"/>
              <a:chOff x="517435" y="1563688"/>
              <a:chExt cx="5678577" cy="781707"/>
            </a:xfrm>
          </p:grpSpPr>
          <p:sp>
            <p:nvSpPr>
              <p:cNvPr id="7" name="Prostokąt 6">
                <a:extLst>
                  <a:ext uri="{FF2B5EF4-FFF2-40B4-BE49-F238E27FC236}">
                    <a16:creationId xmlns:a16="http://schemas.microsoft.com/office/drawing/2014/main" id="{28CD8FB3-FB5F-4A61-8357-3DB36E1D74EC}"/>
                  </a:ext>
                </a:extLst>
              </p:cNvPr>
              <p:cNvSpPr/>
              <p:nvPr/>
            </p:nvSpPr>
            <p:spPr>
              <a:xfrm>
                <a:off x="517435" y="1563688"/>
                <a:ext cx="5678577" cy="78170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9E8ACAAC-DFC8-4F9A-9815-98E31A23BC23}"/>
                  </a:ext>
                </a:extLst>
              </p:cNvPr>
              <p:cNvSpPr txBox="1"/>
              <p:nvPr/>
            </p:nvSpPr>
            <p:spPr>
              <a:xfrm>
                <a:off x="517435" y="1563688"/>
                <a:ext cx="5678577" cy="7817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20480" tIns="25400" rIns="25400" bIns="25400" numCol="1" spcCol="1270" anchor="ctr" anchorCtr="0">
                <a:noAutofit/>
              </a:bodyPr>
              <a:lstStyle/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Oś 4 Regionalna polityka energetyczna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Działanie 4.4 Redukcja emisji zanieczyszczeń do powietrza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Poddziałanie 4.4.3 Obniżenie poziomu niskiej emisji  (wymiana na kotłownie zasilane paliwem stałym)</a:t>
                </a:r>
              </a:p>
            </p:txBody>
          </p:sp>
        </p:grp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B04CFB34-70F7-44B8-90F0-812F050744A0}"/>
                </a:ext>
              </a:extLst>
            </p:cNvPr>
            <p:cNvGrpSpPr/>
            <p:nvPr/>
          </p:nvGrpSpPr>
          <p:grpSpPr>
            <a:xfrm>
              <a:off x="1312012" y="1294657"/>
              <a:ext cx="4063989" cy="3688392"/>
              <a:chOff x="4064005" y="1584804"/>
              <a:chExt cx="4063989" cy="3688392"/>
            </a:xfrm>
          </p:grpSpPr>
          <p:sp>
            <p:nvSpPr>
              <p:cNvPr id="11" name="Łuk blokowy 10">
                <a:extLst>
                  <a:ext uri="{FF2B5EF4-FFF2-40B4-BE49-F238E27FC236}">
                    <a16:creationId xmlns:a16="http://schemas.microsoft.com/office/drawing/2014/main" id="{C4F824C1-050A-4B52-B92A-413C6531D3DD}"/>
                  </a:ext>
                </a:extLst>
              </p:cNvPr>
              <p:cNvSpPr/>
              <p:nvPr/>
            </p:nvSpPr>
            <p:spPr>
              <a:xfrm>
                <a:off x="4064005" y="1584804"/>
                <a:ext cx="3688392" cy="3688392"/>
              </a:xfrm>
              <a:prstGeom prst="blockArc">
                <a:avLst>
                  <a:gd name="adj1" fmla="val 18900000"/>
                  <a:gd name="adj2" fmla="val 2700000"/>
                  <a:gd name="adj3" fmla="val 58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D20BB335-2D63-4C41-8213-2E6268F85425}"/>
                  </a:ext>
                </a:extLst>
              </p:cNvPr>
              <p:cNvSpPr/>
              <p:nvPr/>
            </p:nvSpPr>
            <p:spPr>
              <a:xfrm>
                <a:off x="7150860" y="2354042"/>
                <a:ext cx="977134" cy="97713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id="{B4ECACA0-74FF-411B-875F-230DAF615585}"/>
                  </a:ext>
                </a:extLst>
              </p:cNvPr>
              <p:cNvSpPr/>
              <p:nvPr/>
            </p:nvSpPr>
            <p:spPr>
              <a:xfrm>
                <a:off x="7150860" y="3526822"/>
                <a:ext cx="977134" cy="977134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220926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199C895-0FF9-4D79-957A-0685B75EF1C3}"/>
              </a:ext>
            </a:extLst>
          </p:cNvPr>
          <p:cNvGrpSpPr/>
          <p:nvPr/>
        </p:nvGrpSpPr>
        <p:grpSpPr>
          <a:xfrm>
            <a:off x="4153710" y="1021404"/>
            <a:ext cx="7859950" cy="4922196"/>
            <a:chOff x="4556436" y="1739878"/>
            <a:chExt cx="6444992" cy="3603812"/>
          </a:xfrm>
        </p:grpSpPr>
        <p:sp>
          <p:nvSpPr>
            <p:cNvPr id="4" name="Symbol zastępczy zawartości 1">
              <a:extLst>
                <a:ext uri="{FF2B5EF4-FFF2-40B4-BE49-F238E27FC236}">
                  <a16:creationId xmlns:a16="http://schemas.microsoft.com/office/drawing/2014/main" id="{A3720177-1104-4CE1-8A2D-5742A45E2207}"/>
                </a:ext>
              </a:extLst>
            </p:cNvPr>
            <p:cNvSpPr txBox="1">
              <a:spLocks/>
            </p:cNvSpPr>
            <p:nvPr/>
          </p:nvSpPr>
          <p:spPr>
            <a:xfrm>
              <a:off x="4556436" y="1739878"/>
              <a:ext cx="6196405" cy="360381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3200" dirty="0">
                  <a:solidFill>
                    <a:srgbClr val="00B050"/>
                  </a:solidFill>
                </a:rPr>
                <a:t>2.1. </a:t>
              </a:r>
              <a:r>
                <a:rPr lang="pl-PL" sz="2400" dirty="0"/>
                <a:t>Poddziałanie 4.4.2 Obniżenie poziomu niskiej</a:t>
              </a:r>
            </a:p>
            <a:p>
              <a:r>
                <a:rPr lang="pl-PL" sz="2400" dirty="0"/>
                <a:t>        emisji  (wymiana na kotłownie zasilane gazem).</a:t>
              </a:r>
            </a:p>
            <a:p>
              <a:r>
                <a:rPr lang="pl-PL" sz="2400" dirty="0"/>
                <a:t>        Okres realizacji: 2017 – 2020</a:t>
              </a:r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3FEE5827-F1E2-428A-9F12-3B40037FD5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3691159"/>
                </p:ext>
              </p:extLst>
            </p:nvPr>
          </p:nvGraphicFramePr>
          <p:xfrm>
            <a:off x="4641060" y="2977613"/>
            <a:ext cx="6360368" cy="23200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3173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FF510BE-A765-42A8-B2DC-E9A6097317B9}"/>
              </a:ext>
            </a:extLst>
          </p:cNvPr>
          <p:cNvGrpSpPr/>
          <p:nvPr/>
        </p:nvGrpSpPr>
        <p:grpSpPr>
          <a:xfrm>
            <a:off x="4513634" y="943583"/>
            <a:ext cx="7509753" cy="5311301"/>
            <a:chOff x="1463040" y="2119257"/>
            <a:chExt cx="6444992" cy="3769504"/>
          </a:xfrm>
        </p:grpSpPr>
        <p:sp>
          <p:nvSpPr>
            <p:cNvPr id="4" name="Symbol zastępczy zawartości 1">
              <a:extLst>
                <a:ext uri="{FF2B5EF4-FFF2-40B4-BE49-F238E27FC236}">
                  <a16:creationId xmlns:a16="http://schemas.microsoft.com/office/drawing/2014/main" id="{4377EC1C-4AD0-405E-9485-FB440FD2AD4B}"/>
                </a:ext>
              </a:extLst>
            </p:cNvPr>
            <p:cNvSpPr txBox="1">
              <a:spLocks/>
            </p:cNvSpPr>
            <p:nvPr/>
          </p:nvSpPr>
          <p:spPr>
            <a:xfrm>
              <a:off x="1463040" y="2119257"/>
              <a:ext cx="6196405" cy="360381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1800" dirty="0"/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3E7C7BBE-00EF-4153-8922-52C8A7F8E5E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65471426"/>
                </p:ext>
              </p:extLst>
            </p:nvPr>
          </p:nvGraphicFramePr>
          <p:xfrm>
            <a:off x="1547664" y="3356992"/>
            <a:ext cx="6360368" cy="25317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D1A4D23-4A5D-4DD8-8850-0909CACA093C}"/>
              </a:ext>
            </a:extLst>
          </p:cNvPr>
          <p:cNvSpPr txBox="1"/>
          <p:nvPr/>
        </p:nvSpPr>
        <p:spPr>
          <a:xfrm>
            <a:off x="4808966" y="1070738"/>
            <a:ext cx="702337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B050"/>
                </a:solidFill>
              </a:rPr>
              <a:t>2.2. </a:t>
            </a:r>
            <a:r>
              <a:rPr lang="pl-PL" dirty="0"/>
              <a:t>Poddziałanie 4.4.3 Obniżenie poziomu niskiej emisji</a:t>
            </a:r>
            <a:br>
              <a:rPr lang="pl-PL" dirty="0"/>
            </a:br>
            <a:r>
              <a:rPr lang="pl-PL" dirty="0"/>
              <a:t>               (wymiana na kotłownie zasilane paliwem stałym).</a:t>
            </a:r>
            <a:r>
              <a:rPr lang="pl-PL" b="1" dirty="0"/>
              <a:t> </a:t>
            </a:r>
          </a:p>
          <a:p>
            <a:endParaRPr lang="pl-PL" b="1" dirty="0"/>
          </a:p>
          <a:p>
            <a:pPr algn="r"/>
            <a:r>
              <a:rPr lang="pl-PL" dirty="0"/>
              <a:t>Okres realizacji: 2017 – 2020</a:t>
            </a:r>
          </a:p>
          <a:p>
            <a:pPr algn="r"/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685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89A287-AB3E-4EE4-8945-ED7BEE82C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333" y="943583"/>
            <a:ext cx="8574622" cy="902871"/>
          </a:xfrm>
        </p:spPr>
        <p:txBody>
          <a:bodyPr>
            <a:normAutofit fontScale="90000"/>
          </a:bodyPr>
          <a:lstStyle/>
          <a:p>
            <a:r>
              <a:rPr lang="pl-PL" dirty="0"/>
              <a:t>Działania Edukacyjne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7C8EC7-E63C-4212-9298-7AD5A2F2E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892" y="2031281"/>
            <a:ext cx="6987645" cy="138853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l-PL" dirty="0"/>
              <a:t>Warsztaty w gminnych placówkach oświatowych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Przedszkola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Szkoły Podstawowe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Gimnazja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7F27AF8-EB5A-4990-8FD5-409BAB9A5695}"/>
              </a:ext>
            </a:extLst>
          </p:cNvPr>
          <p:cNvSpPr txBox="1">
            <a:spLocks/>
          </p:cNvSpPr>
          <p:nvPr/>
        </p:nvSpPr>
        <p:spPr>
          <a:xfrm>
            <a:off x="2263678" y="3419815"/>
            <a:ext cx="8574622" cy="9028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Spotkania z mieszkańcami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F25423AE-A169-46DD-A7FF-8CDFB46EA6D2}"/>
              </a:ext>
            </a:extLst>
          </p:cNvPr>
          <p:cNvSpPr txBox="1">
            <a:spLocks/>
          </p:cNvSpPr>
          <p:nvPr/>
        </p:nvSpPr>
        <p:spPr>
          <a:xfrm>
            <a:off x="5368168" y="4421043"/>
            <a:ext cx="6987645" cy="138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Spotkania odnośnie Odnawialnych Źródeł Energii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Spotkania ze Strażakami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Spotkania w Ogródku Konsultacyjnym </a:t>
            </a:r>
          </a:p>
        </p:txBody>
      </p:sp>
    </p:spTree>
    <p:extLst>
      <p:ext uri="{BB962C8B-B14F-4D97-AF65-F5344CB8AC3E}">
        <p14:creationId xmlns:p14="http://schemas.microsoft.com/office/powerpoint/2010/main" val="28130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890F1F-96B8-4E2D-B35E-FF3F2CF90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13" y="0"/>
            <a:ext cx="485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2E081D5-A0D8-4EB4-ACA8-8ED4E6DF0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7" y="800008"/>
            <a:ext cx="7403124" cy="51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D79D78-F00F-4CE7-AC61-60A756412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2" y="800099"/>
            <a:ext cx="7358325" cy="52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6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B9A12-492B-4CBD-B554-7E40490EF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925" y="1714500"/>
            <a:ext cx="8058150" cy="31813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5400" dirty="0"/>
              <a:t>Dziękuję </a:t>
            </a:r>
            <a:r>
              <a:rPr lang="pl-PL" sz="5400"/>
              <a:t>za uwagę.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123735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41C3239-5607-4CD0-835D-1ACE6BD90E41}"/>
              </a:ext>
            </a:extLst>
          </p:cNvPr>
          <p:cNvSpPr/>
          <p:nvPr/>
        </p:nvSpPr>
        <p:spPr>
          <a:xfrm>
            <a:off x="5392290" y="419187"/>
            <a:ext cx="6506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Powietrze w Wadowicach – pierwsze pół roku pomiarów</a:t>
            </a:r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2E25F9E-0301-4D99-B702-DEDDCA99C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41" y="1326693"/>
            <a:ext cx="5819856" cy="3895937"/>
          </a:xfrm>
          <a:prstGeom prst="rect">
            <a:avLst/>
          </a:prstGeom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882C664D-BF2D-4A37-9BF3-29A04AB49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942399"/>
              </p:ext>
            </p:extLst>
          </p:nvPr>
        </p:nvGraphicFramePr>
        <p:xfrm>
          <a:off x="3288323" y="855059"/>
          <a:ext cx="9029700" cy="591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93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EAC9143B-966E-457D-9FD7-3B02BFC09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0123" y="263770"/>
            <a:ext cx="4504346" cy="883790"/>
          </a:xfrm>
        </p:spPr>
        <p:txBody>
          <a:bodyPr>
            <a:normAutofit/>
          </a:bodyPr>
          <a:lstStyle/>
          <a:p>
            <a:r>
              <a:rPr lang="pl-PL" sz="3200" b="1" dirty="0"/>
              <a:t>Sezon grzewczy - skutki</a:t>
            </a:r>
            <a:endParaRPr lang="en-US" sz="32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87F06E-3582-4187-A7BA-57230332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409" y="1345223"/>
            <a:ext cx="6207773" cy="433730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07AE484-6939-4C87-B8E1-62E10C0827EB}"/>
              </a:ext>
            </a:extLst>
          </p:cNvPr>
          <p:cNvSpPr/>
          <p:nvPr/>
        </p:nvSpPr>
        <p:spPr>
          <a:xfrm>
            <a:off x="7839644" y="5880195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Średniodobowe stężenia PM10 [µg/m3]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2578F1-4AE4-4D07-B64C-DE6E4C2DA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88" y="0"/>
            <a:ext cx="5147606" cy="68634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5DD95DF-5ACF-4BEE-9FDE-DA5B05830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697"/>
            <a:ext cx="8330130" cy="346430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B99696C-6536-46B1-8D24-8AFB511EE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8983" cy="42894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D092014-A266-4020-B417-57C22A124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00" y="0"/>
            <a:ext cx="3756388" cy="357703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D1514D9-C789-42F2-953D-752956F2B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039" y="2569515"/>
            <a:ext cx="9301517" cy="3511169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565C75D9-0952-4D29-A870-53DB589B117F}"/>
              </a:ext>
            </a:extLst>
          </p:cNvPr>
          <p:cNvSpPr txBox="1">
            <a:spLocks/>
          </p:cNvSpPr>
          <p:nvPr/>
        </p:nvSpPr>
        <p:spPr>
          <a:xfrm>
            <a:off x="307731" y="365125"/>
            <a:ext cx="11046069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>
                <a:solidFill>
                  <a:srgbClr val="C00000"/>
                </a:solidFill>
              </a:rPr>
              <a:t>Ile dni z zanieczyszczonym powietrzem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od 22.01.2017r. do 05.07.2017r. 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7045D80-72E4-45A7-A122-67DF2EBBB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1614" y="2275490"/>
            <a:ext cx="5864772" cy="439857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3172C0D-5B7A-4CA9-96DA-35A45E5E3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5636" y="232560"/>
            <a:ext cx="5143500" cy="6858000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C5EBA81-ADE3-4064-B15F-02ECEE2F040B}"/>
              </a:ext>
            </a:extLst>
          </p:cNvPr>
          <p:cNvSpPr txBox="1"/>
          <p:nvPr/>
        </p:nvSpPr>
        <p:spPr>
          <a:xfrm>
            <a:off x="5300764" y="246767"/>
            <a:ext cx="669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System informowania o aktualnej jakości powietrza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FEB98B6-238D-4CC8-B63E-F9689F152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9" t="35566" r="13188" b="21919"/>
          <a:stretch/>
        </p:blipFill>
        <p:spPr>
          <a:xfrm>
            <a:off x="1592814" y="1004085"/>
            <a:ext cx="5076000" cy="2916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A4B1356-568B-4C8E-AE25-051FD7A71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3916248"/>
            <a:ext cx="5300764" cy="99357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9D86F5C-8A5B-415F-9B7D-65EFA94CC5EB}"/>
              </a:ext>
            </a:extLst>
          </p:cNvPr>
          <p:cNvSpPr txBox="1"/>
          <p:nvPr/>
        </p:nvSpPr>
        <p:spPr>
          <a:xfrm>
            <a:off x="4561919" y="2000420"/>
            <a:ext cx="147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54m3/24h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C24E78C-B928-48AD-B817-D3AE05AA795E}"/>
              </a:ext>
            </a:extLst>
          </p:cNvPr>
          <p:cNvSpPr txBox="1"/>
          <p:nvPr/>
        </p:nvSpPr>
        <p:spPr>
          <a:xfrm>
            <a:off x="4460814" y="4102843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0,96m3/1h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3B1613B-0F48-4DC8-9813-A97DC5C3BDFA}"/>
              </a:ext>
            </a:extLst>
          </p:cNvPr>
          <p:cNvSpPr txBox="1"/>
          <p:nvPr/>
        </p:nvSpPr>
        <p:spPr>
          <a:xfrm>
            <a:off x="2909164" y="4556849"/>
            <a:ext cx="523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14    15       16      17      18     19      20      21    22     23     00  </a:t>
            </a:r>
          </a:p>
        </p:txBody>
      </p:sp>
    </p:spTree>
    <p:extLst>
      <p:ext uri="{BB962C8B-B14F-4D97-AF65-F5344CB8AC3E}">
        <p14:creationId xmlns:p14="http://schemas.microsoft.com/office/powerpoint/2010/main" val="9012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043FCA-25F4-4981-9CC6-F817EF353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42" y="1467069"/>
            <a:ext cx="3854012" cy="51386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13B0C8-68D6-443B-AFD7-76A072423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56" y="3034862"/>
            <a:ext cx="4761186" cy="35708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CF6996-1CEA-4F31-9E07-E6AB1519E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74" y="1467069"/>
            <a:ext cx="5048468" cy="378635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E4138D2-648F-4D2F-A76E-C06380AD79F2}"/>
              </a:ext>
            </a:extLst>
          </p:cNvPr>
          <p:cNvSpPr txBox="1"/>
          <p:nvPr/>
        </p:nvSpPr>
        <p:spPr>
          <a:xfrm>
            <a:off x="3914703" y="767255"/>
            <a:ext cx="815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System informowania o aktualnej jakości powietrza</a:t>
            </a:r>
          </a:p>
        </p:txBody>
      </p:sp>
    </p:spTree>
    <p:extLst>
      <p:ext uri="{BB962C8B-B14F-4D97-AF65-F5344CB8AC3E}">
        <p14:creationId xmlns:p14="http://schemas.microsoft.com/office/powerpoint/2010/main" val="34756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959BA71-69EB-4E0D-9182-2D9DE14FF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825" y="1033992"/>
            <a:ext cx="9378947" cy="1388534"/>
          </a:xfrm>
        </p:spPr>
        <p:txBody>
          <a:bodyPr>
            <a:normAutofit/>
          </a:bodyPr>
          <a:lstStyle/>
          <a:p>
            <a:r>
              <a:rPr lang="pl-PL" sz="2800" b="1" dirty="0"/>
              <a:t>Dane pomiarowe ze stacji są prezentowane również on-line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B7D68D-D592-4F8E-B8FD-A3C1E442A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6" y="1728259"/>
            <a:ext cx="5616334" cy="40781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E6D323A-7C97-464B-BE34-88E5ABF0F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82" y="1540724"/>
            <a:ext cx="2990968" cy="53172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44DC0CC-21FE-43E9-B261-E547334BA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007" y="5672137"/>
            <a:ext cx="3276718" cy="11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9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F0D14051-091F-41D8-AF18-FA17C1217ADB}"/>
              </a:ext>
            </a:extLst>
          </p:cNvPr>
          <p:cNvGrpSpPr/>
          <p:nvPr/>
        </p:nvGrpSpPr>
        <p:grpSpPr>
          <a:xfrm>
            <a:off x="3172223" y="2133013"/>
            <a:ext cx="8761723" cy="3640084"/>
            <a:chOff x="3172223" y="1039940"/>
            <a:chExt cx="8761723" cy="364008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AF649853-C793-4A80-A843-8BBFC698A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23" y="1039940"/>
              <a:ext cx="4338589" cy="3640084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CDC5564-471D-4870-B9C7-1BEFF8BC0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12" y="1050450"/>
              <a:ext cx="4423134" cy="3618124"/>
            </a:xfrm>
            <a:prstGeom prst="rect">
              <a:avLst/>
            </a:prstGeom>
          </p:spPr>
        </p:pic>
      </p:grpSp>
      <p:sp>
        <p:nvSpPr>
          <p:cNvPr id="7" name="Tytuł 25">
            <a:extLst>
              <a:ext uri="{FF2B5EF4-FFF2-40B4-BE49-F238E27FC236}">
                <a16:creationId xmlns:a16="http://schemas.microsoft.com/office/drawing/2014/main" id="{FC3301D7-4F93-45BA-A531-2B3E6E89AB3C}"/>
              </a:ext>
            </a:extLst>
          </p:cNvPr>
          <p:cNvSpPr txBox="1">
            <a:spLocks/>
          </p:cNvSpPr>
          <p:nvPr/>
        </p:nvSpPr>
        <p:spPr>
          <a:xfrm>
            <a:off x="457997" y="1345323"/>
            <a:ext cx="11475949" cy="73419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000" dirty="0"/>
              <a:t>Przedszkole nr 2				Przedszkole nr 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684CAC0-432A-4540-8E4A-CFEDD0760A2D}"/>
              </a:ext>
            </a:extLst>
          </p:cNvPr>
          <p:cNvSpPr txBox="1"/>
          <p:nvPr/>
        </p:nvSpPr>
        <p:spPr>
          <a:xfrm>
            <a:off x="5118537" y="472966"/>
            <a:ext cx="5280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Pomiary </a:t>
            </a:r>
            <a:r>
              <a:rPr lang="pl-PL" sz="4000" dirty="0" err="1"/>
              <a:t>indoor</a:t>
            </a:r>
            <a:r>
              <a:rPr lang="pl-PL" sz="4000" dirty="0"/>
              <a:t>/</a:t>
            </a:r>
            <a:r>
              <a:rPr lang="pl-PL" sz="4000" dirty="0" err="1"/>
              <a:t>outdoor</a:t>
            </a:r>
            <a:endParaRPr lang="pl-PL" sz="4000" dirty="0"/>
          </a:p>
        </p:txBody>
      </p:sp>
      <p:sp>
        <p:nvSpPr>
          <p:cNvPr id="9" name="Tytuł 25">
            <a:extLst>
              <a:ext uri="{FF2B5EF4-FFF2-40B4-BE49-F238E27FC236}">
                <a16:creationId xmlns:a16="http://schemas.microsoft.com/office/drawing/2014/main" id="{B273C751-D650-4ADE-AE0A-A956B5EDA115}"/>
              </a:ext>
            </a:extLst>
          </p:cNvPr>
          <p:cNvSpPr txBox="1">
            <a:spLocks/>
          </p:cNvSpPr>
          <p:nvPr/>
        </p:nvSpPr>
        <p:spPr>
          <a:xfrm>
            <a:off x="457996" y="5659819"/>
            <a:ext cx="11475949" cy="73419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dirty="0"/>
              <a:t>Ulica Lwowska 24	        	Osiedle Pod Skarpa 11</a:t>
            </a:r>
            <a:r>
              <a:rPr lang="pl-PL" sz="4000" dirty="0"/>
              <a:t> </a:t>
            </a:r>
            <a:endParaRPr lang="pl-PL" sz="4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0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21E70C-4A41-43FA-A20C-A777A4681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455" y="808892"/>
            <a:ext cx="8574622" cy="1279444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W latach 2015-2016 w gminie Wadowice realizowano dwa programy, w ramach których przyznawane były dofinansowania do wymiany pieca węglowego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2284B8-A61A-484B-AFC6-341FDE341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4832" y="3402623"/>
            <a:ext cx="5745245" cy="302455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dirty="0"/>
              <a:t>Zlikwidowano 107 starych kotłów węglowych.</a:t>
            </a:r>
          </a:p>
          <a:p>
            <a:pPr algn="l"/>
            <a:r>
              <a:rPr lang="pl-PL" dirty="0"/>
              <a:t>Zamontowano: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58 kotłów gazowych kondensacyjnych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43 kotły węglowe 5 klasy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3 kotły na </a:t>
            </a:r>
            <a:r>
              <a:rPr lang="pl-PL" dirty="0" err="1"/>
              <a:t>pellet</a:t>
            </a:r>
            <a:r>
              <a:rPr lang="pl-PL" dirty="0"/>
              <a:t> 5 klasy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3 przyłącza do miejskiej sieci ciepłowniczej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10 instalacji solarnych </a:t>
            </a:r>
          </a:p>
          <a:p>
            <a:pPr algn="l"/>
            <a:r>
              <a:rPr lang="pl-PL" dirty="0"/>
              <a:t>Łączna kwota dofinansowania: </a:t>
            </a:r>
            <a:r>
              <a:rPr lang="pl-PL" sz="2000" b="1" dirty="0"/>
              <a:t>998 417,08 </a:t>
            </a:r>
            <a:r>
              <a:rPr lang="pl-PL" dirty="0"/>
              <a:t>zł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ED056F-85FA-4E22-B6F3-E4001CAB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20" y="2088336"/>
            <a:ext cx="2380307" cy="11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38C6F0-7BDD-4B96-8842-E5DCCF7F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66" y="2088336"/>
            <a:ext cx="2366811" cy="11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B689EA-11CA-4759-B0A6-65CC5EC8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34" y="2088335"/>
            <a:ext cx="2197756" cy="11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B118F2-1531-4527-8667-3FFFA168A0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986596"/>
              </p:ext>
            </p:extLst>
          </p:nvPr>
        </p:nvGraphicFramePr>
        <p:xfrm>
          <a:off x="4746395" y="4219418"/>
          <a:ext cx="6432376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E72DE434-663A-4264-8B34-99A59479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82" y="2659678"/>
            <a:ext cx="1944216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C6535940-FC30-4338-A562-C4B1E77B4B2F}"/>
              </a:ext>
            </a:extLst>
          </p:cNvPr>
          <p:cNvSpPr txBox="1">
            <a:spLocks/>
          </p:cNvSpPr>
          <p:nvPr/>
        </p:nvSpPr>
        <p:spPr>
          <a:xfrm>
            <a:off x="3344593" y="880191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Programy planowane do zrealizowania w 2017r.: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Program Ograniczenia Niskiej Emisji (PONE) – teren całej gminy.</a:t>
            </a:r>
          </a:p>
          <a:p>
            <a:r>
              <a:rPr lang="pl-PL" dirty="0"/>
              <a:t>       Okres realizacji: rok 2017</a:t>
            </a:r>
          </a:p>
          <a:p>
            <a:pPr marL="365760" lvl="1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9BDE39-1143-4C32-B82F-380577B87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95" y="2659678"/>
            <a:ext cx="1813652" cy="9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2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6949</TotalTime>
  <Words>407</Words>
  <Application>Microsoft Office PowerPoint</Application>
  <PresentationFormat>Panoramiczny</PresentationFormat>
  <Paragraphs>76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Paralaksa</vt:lpstr>
      <vt:lpstr>Wydział Ochrony Środowiska</vt:lpstr>
      <vt:lpstr>Prezentacja programu PowerPoint</vt:lpstr>
      <vt:lpstr>Sezon grzewczy - skutki</vt:lpstr>
      <vt:lpstr>Prezentacja programu PowerPoint</vt:lpstr>
      <vt:lpstr>Prezentacja programu PowerPoint</vt:lpstr>
      <vt:lpstr>Prezentacja programu PowerPoint</vt:lpstr>
      <vt:lpstr>Prezentacja programu PowerPoint</vt:lpstr>
      <vt:lpstr>W latach 2015-2016 w gminie Wadowice realizowano dwa programy, w ramach których przyznawane były dofinansowania do wymiany pieca węglowego</vt:lpstr>
      <vt:lpstr>Prezentacja programu PowerPoint</vt:lpstr>
      <vt:lpstr>Prezentacja programu PowerPoint</vt:lpstr>
      <vt:lpstr>Prezentacja programu PowerPoint</vt:lpstr>
      <vt:lpstr>Prezentacja programu PowerPoint</vt:lpstr>
      <vt:lpstr>Działania Edukacyjne </vt:lpstr>
      <vt:lpstr>Prezentacja programu PowerPoint</vt:lpstr>
      <vt:lpstr>Prezentacja programu PowerPoint</vt:lpstr>
      <vt:lpstr>Prezentacja programu PowerPoint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</dc:creator>
  <cp:lastModifiedBy>Szymon</cp:lastModifiedBy>
  <cp:revision>35</cp:revision>
  <dcterms:created xsi:type="dcterms:W3CDTF">2017-06-30T11:30:24Z</dcterms:created>
  <dcterms:modified xsi:type="dcterms:W3CDTF">2017-09-10T21:48:49Z</dcterms:modified>
</cp:coreProperties>
</file>