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87" r:id="rId3"/>
    <p:sldId id="288" r:id="rId4"/>
    <p:sldId id="294" r:id="rId5"/>
    <p:sldId id="289" r:id="rId6"/>
    <p:sldId id="290" r:id="rId7"/>
    <p:sldId id="291" r:id="rId8"/>
    <p:sldId id="293" r:id="rId9"/>
    <p:sldId id="295" r:id="rId10"/>
    <p:sldId id="272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246"/>
      </p:cViewPr>
      <p:guideLst>
        <p:guide orient="horz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BDC4E7-8977-4289-A551-6DFF2A01236E}" type="doc">
      <dgm:prSet loTypeId="urn:microsoft.com/office/officeart/2008/layout/LinedList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20443295-C5EF-433D-BC65-77C46EFCB015}">
      <dgm:prSet custT="1"/>
      <dgm:spPr/>
      <dgm:t>
        <a:bodyPr/>
        <a:lstStyle/>
        <a:p>
          <a:pPr rtl="0"/>
          <a:r>
            <a:rPr lang="pl-PL" sz="2000" b="0" i="0" baseline="0" dirty="0" smtClean="0">
              <a:solidFill>
                <a:srgbClr val="002060"/>
              </a:solidFill>
            </a:rPr>
            <a:t>Stacjonarne urządzenie techniczne lub zespół stacjonarnych urządzeń technicznych powiązanych technologicznie </a:t>
          </a:r>
          <a:endParaRPr lang="pl-PL" sz="2000" dirty="0">
            <a:solidFill>
              <a:srgbClr val="002060"/>
            </a:solidFill>
          </a:endParaRPr>
        </a:p>
      </dgm:t>
    </dgm:pt>
    <dgm:pt modelId="{99A435DC-25B6-4888-BA71-06311F70FF93}" type="parTrans" cxnId="{2F46F58D-0956-4A3A-B8BA-C95CCF92434F}">
      <dgm:prSet/>
      <dgm:spPr/>
      <dgm:t>
        <a:bodyPr/>
        <a:lstStyle/>
        <a:p>
          <a:endParaRPr lang="pl-PL"/>
        </a:p>
      </dgm:t>
    </dgm:pt>
    <dgm:pt modelId="{8F07F92B-3811-4556-A1D6-B4E1D05C4DA6}" type="sibTrans" cxnId="{2F46F58D-0956-4A3A-B8BA-C95CCF92434F}">
      <dgm:prSet/>
      <dgm:spPr/>
      <dgm:t>
        <a:bodyPr/>
        <a:lstStyle/>
        <a:p>
          <a:endParaRPr lang="pl-PL"/>
        </a:p>
      </dgm:t>
    </dgm:pt>
    <dgm:pt modelId="{4AD0F921-5B90-4D70-B29B-55F2D348828E}">
      <dgm:prSet custT="1"/>
      <dgm:spPr/>
      <dgm:t>
        <a:bodyPr/>
        <a:lstStyle/>
        <a:p>
          <a:pPr rtl="0"/>
          <a:r>
            <a:rPr lang="pl-PL" sz="2000" b="0" i="0" baseline="0" dirty="0" smtClean="0">
              <a:solidFill>
                <a:srgbClr val="002060"/>
              </a:solidFill>
            </a:rPr>
            <a:t>Tytułem prawnym dysponuje ten sam podmiot</a:t>
          </a:r>
          <a:endParaRPr lang="pl-PL" sz="2000" dirty="0">
            <a:solidFill>
              <a:srgbClr val="002060"/>
            </a:solidFill>
          </a:endParaRPr>
        </a:p>
      </dgm:t>
    </dgm:pt>
    <dgm:pt modelId="{CC90188B-B49C-4B98-92D9-357A2AB243A0}" type="parTrans" cxnId="{7691BF33-0CB9-4DCF-B5EA-628DBA00719E}">
      <dgm:prSet/>
      <dgm:spPr/>
      <dgm:t>
        <a:bodyPr/>
        <a:lstStyle/>
        <a:p>
          <a:endParaRPr lang="pl-PL"/>
        </a:p>
      </dgm:t>
    </dgm:pt>
    <dgm:pt modelId="{3A067909-5262-4329-9063-FC9B71198DD1}" type="sibTrans" cxnId="{7691BF33-0CB9-4DCF-B5EA-628DBA00719E}">
      <dgm:prSet/>
      <dgm:spPr/>
      <dgm:t>
        <a:bodyPr/>
        <a:lstStyle/>
        <a:p>
          <a:endParaRPr lang="pl-PL"/>
        </a:p>
      </dgm:t>
    </dgm:pt>
    <dgm:pt modelId="{7D1A7BAE-1526-45FB-9905-C3B966A4FEAD}">
      <dgm:prSet custT="1"/>
      <dgm:spPr/>
      <dgm:t>
        <a:bodyPr/>
        <a:lstStyle/>
        <a:p>
          <a:pPr rtl="0"/>
          <a:r>
            <a:rPr lang="pl-PL" sz="2000" b="0" i="0" baseline="0" dirty="0" smtClean="0">
              <a:solidFill>
                <a:srgbClr val="002060"/>
              </a:solidFill>
            </a:rPr>
            <a:t>Położone na terenie jednego zakładu </a:t>
          </a:r>
          <a:endParaRPr lang="pl-PL" sz="2000" dirty="0">
            <a:solidFill>
              <a:srgbClr val="002060"/>
            </a:solidFill>
          </a:endParaRPr>
        </a:p>
      </dgm:t>
    </dgm:pt>
    <dgm:pt modelId="{DE95DE76-80DF-4405-BF71-E93F590418AD}" type="parTrans" cxnId="{8347A83F-054C-4DD6-A2C4-DD605EAEDC0C}">
      <dgm:prSet/>
      <dgm:spPr/>
      <dgm:t>
        <a:bodyPr/>
        <a:lstStyle/>
        <a:p>
          <a:endParaRPr lang="pl-PL"/>
        </a:p>
      </dgm:t>
    </dgm:pt>
    <dgm:pt modelId="{32678941-8FDA-478B-AC00-72ACE12527C7}" type="sibTrans" cxnId="{8347A83F-054C-4DD6-A2C4-DD605EAEDC0C}">
      <dgm:prSet/>
      <dgm:spPr/>
      <dgm:t>
        <a:bodyPr/>
        <a:lstStyle/>
        <a:p>
          <a:endParaRPr lang="pl-PL" dirty="0"/>
        </a:p>
      </dgm:t>
    </dgm:pt>
    <dgm:pt modelId="{B2914DD9-517E-459C-B4FD-328280DF55A8}">
      <dgm:prSet custT="1"/>
      <dgm:spPr/>
      <dgm:t>
        <a:bodyPr/>
        <a:lstStyle/>
        <a:p>
          <a:pPr rtl="0"/>
          <a:r>
            <a:rPr lang="pl-PL" sz="2000" b="0" i="0" baseline="0" dirty="0" smtClean="0">
              <a:solidFill>
                <a:srgbClr val="002060"/>
              </a:solidFill>
            </a:rPr>
            <a:t>lub budowle niebędące urządzeniami technicznymi, ani ich zespołami</a:t>
          </a:r>
          <a:endParaRPr lang="pl-PL" sz="2000" dirty="0">
            <a:solidFill>
              <a:srgbClr val="002060"/>
            </a:solidFill>
          </a:endParaRPr>
        </a:p>
      </dgm:t>
    </dgm:pt>
    <dgm:pt modelId="{89800F67-3AD3-47D8-B3F3-FA100D2B4BAD}" type="parTrans" cxnId="{AE7F94D6-395E-4CDE-9EFC-0549E2D7095B}">
      <dgm:prSet/>
      <dgm:spPr/>
      <dgm:t>
        <a:bodyPr/>
        <a:lstStyle/>
        <a:p>
          <a:endParaRPr lang="pl-PL"/>
        </a:p>
      </dgm:t>
    </dgm:pt>
    <dgm:pt modelId="{E8F7AEC3-3FE0-48EF-889E-9B98C906F514}" type="sibTrans" cxnId="{AE7F94D6-395E-4CDE-9EFC-0549E2D7095B}">
      <dgm:prSet/>
      <dgm:spPr/>
      <dgm:t>
        <a:bodyPr/>
        <a:lstStyle/>
        <a:p>
          <a:endParaRPr lang="pl-PL"/>
        </a:p>
      </dgm:t>
    </dgm:pt>
    <dgm:pt modelId="{8F071523-E5AB-4CCB-AE98-225EF9DFB7E6}">
      <dgm:prSet custT="1"/>
      <dgm:spPr/>
      <dgm:t>
        <a:bodyPr/>
        <a:lstStyle/>
        <a:p>
          <a:pPr rtl="0"/>
          <a:r>
            <a:rPr lang="pl-PL" sz="2000" b="0" i="0" baseline="0" dirty="0" smtClean="0">
              <a:solidFill>
                <a:srgbClr val="002060"/>
              </a:solidFill>
            </a:rPr>
            <a:t> których eksploatacja może spowodować emisję. </a:t>
          </a:r>
          <a:endParaRPr lang="pl-PL" sz="2000" dirty="0">
            <a:solidFill>
              <a:srgbClr val="002060"/>
            </a:solidFill>
          </a:endParaRPr>
        </a:p>
      </dgm:t>
    </dgm:pt>
    <dgm:pt modelId="{CE9FFA41-3012-4794-BA61-496148E1D187}" type="parTrans" cxnId="{573CC7D4-7993-4985-9B50-04A4C356DA61}">
      <dgm:prSet/>
      <dgm:spPr/>
      <dgm:t>
        <a:bodyPr/>
        <a:lstStyle/>
        <a:p>
          <a:endParaRPr lang="pl-PL"/>
        </a:p>
      </dgm:t>
    </dgm:pt>
    <dgm:pt modelId="{FC7ED33E-A386-4377-99B1-B4DF4DE7D08F}" type="sibTrans" cxnId="{573CC7D4-7993-4985-9B50-04A4C356DA61}">
      <dgm:prSet/>
      <dgm:spPr/>
      <dgm:t>
        <a:bodyPr/>
        <a:lstStyle/>
        <a:p>
          <a:endParaRPr lang="pl-PL"/>
        </a:p>
      </dgm:t>
    </dgm:pt>
    <dgm:pt modelId="{8A1CA657-48A8-41FD-8CD2-2508685AC1F6}" type="pres">
      <dgm:prSet presAssocID="{71BDC4E7-8977-4289-A551-6DFF2A01236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4FFC7A40-55D6-483A-AA39-9940921326AA}" type="pres">
      <dgm:prSet presAssocID="{20443295-C5EF-433D-BC65-77C46EFCB015}" presName="thickLine" presStyleLbl="alignNode1" presStyleIdx="0" presStyleCnt="5"/>
      <dgm:spPr/>
    </dgm:pt>
    <dgm:pt modelId="{65AA5FF6-5014-49C3-B7D5-CA007912B2CB}" type="pres">
      <dgm:prSet presAssocID="{20443295-C5EF-433D-BC65-77C46EFCB015}" presName="horz1" presStyleCnt="0"/>
      <dgm:spPr/>
    </dgm:pt>
    <dgm:pt modelId="{DAF74B70-048F-4277-AA78-D79F00C738A5}" type="pres">
      <dgm:prSet presAssocID="{20443295-C5EF-433D-BC65-77C46EFCB015}" presName="tx1" presStyleLbl="revTx" presStyleIdx="0" presStyleCnt="5"/>
      <dgm:spPr/>
      <dgm:t>
        <a:bodyPr/>
        <a:lstStyle/>
        <a:p>
          <a:endParaRPr lang="pl-PL"/>
        </a:p>
      </dgm:t>
    </dgm:pt>
    <dgm:pt modelId="{473E89E1-B9A2-4256-B0F9-8929442FB5B8}" type="pres">
      <dgm:prSet presAssocID="{20443295-C5EF-433D-BC65-77C46EFCB015}" presName="vert1" presStyleCnt="0"/>
      <dgm:spPr/>
    </dgm:pt>
    <dgm:pt modelId="{C8565122-24D8-45CE-B3EF-5EFEF5C612D8}" type="pres">
      <dgm:prSet presAssocID="{4AD0F921-5B90-4D70-B29B-55F2D348828E}" presName="thickLine" presStyleLbl="alignNode1" presStyleIdx="1" presStyleCnt="5"/>
      <dgm:spPr/>
    </dgm:pt>
    <dgm:pt modelId="{FABBD566-4B9B-4A29-B2D0-706973048D84}" type="pres">
      <dgm:prSet presAssocID="{4AD0F921-5B90-4D70-B29B-55F2D348828E}" presName="horz1" presStyleCnt="0"/>
      <dgm:spPr/>
    </dgm:pt>
    <dgm:pt modelId="{C59AE853-8A49-46E9-B4A9-201CFC6EA90A}" type="pres">
      <dgm:prSet presAssocID="{4AD0F921-5B90-4D70-B29B-55F2D348828E}" presName="tx1" presStyleLbl="revTx" presStyleIdx="1" presStyleCnt="5"/>
      <dgm:spPr/>
      <dgm:t>
        <a:bodyPr/>
        <a:lstStyle/>
        <a:p>
          <a:endParaRPr lang="pl-PL"/>
        </a:p>
      </dgm:t>
    </dgm:pt>
    <dgm:pt modelId="{097053D6-7363-4F17-83EF-9D8CA1F69382}" type="pres">
      <dgm:prSet presAssocID="{4AD0F921-5B90-4D70-B29B-55F2D348828E}" presName="vert1" presStyleCnt="0"/>
      <dgm:spPr/>
    </dgm:pt>
    <dgm:pt modelId="{939C9348-C951-4250-93B5-089F68167734}" type="pres">
      <dgm:prSet presAssocID="{7D1A7BAE-1526-45FB-9905-C3B966A4FEAD}" presName="thickLine" presStyleLbl="alignNode1" presStyleIdx="2" presStyleCnt="5"/>
      <dgm:spPr/>
    </dgm:pt>
    <dgm:pt modelId="{E88F4CAA-B765-4CBC-8F97-784DB06CC2D1}" type="pres">
      <dgm:prSet presAssocID="{7D1A7BAE-1526-45FB-9905-C3B966A4FEAD}" presName="horz1" presStyleCnt="0"/>
      <dgm:spPr/>
    </dgm:pt>
    <dgm:pt modelId="{2F9B955C-FF9A-4BB5-B241-CF35E6AB4447}" type="pres">
      <dgm:prSet presAssocID="{7D1A7BAE-1526-45FB-9905-C3B966A4FEAD}" presName="tx1" presStyleLbl="revTx" presStyleIdx="2" presStyleCnt="5"/>
      <dgm:spPr/>
      <dgm:t>
        <a:bodyPr/>
        <a:lstStyle/>
        <a:p>
          <a:endParaRPr lang="pl-PL"/>
        </a:p>
      </dgm:t>
    </dgm:pt>
    <dgm:pt modelId="{43962C9D-F6B9-4420-9E93-C3EB33C4C08C}" type="pres">
      <dgm:prSet presAssocID="{7D1A7BAE-1526-45FB-9905-C3B966A4FEAD}" presName="vert1" presStyleCnt="0"/>
      <dgm:spPr/>
    </dgm:pt>
    <dgm:pt modelId="{F890B8EA-7E15-4407-90A4-98A14EC8A87F}" type="pres">
      <dgm:prSet presAssocID="{B2914DD9-517E-459C-B4FD-328280DF55A8}" presName="thickLine" presStyleLbl="alignNode1" presStyleIdx="3" presStyleCnt="5"/>
      <dgm:spPr/>
    </dgm:pt>
    <dgm:pt modelId="{067C9A7B-51A1-4529-AC34-FC9DD3095268}" type="pres">
      <dgm:prSet presAssocID="{B2914DD9-517E-459C-B4FD-328280DF55A8}" presName="horz1" presStyleCnt="0"/>
      <dgm:spPr/>
    </dgm:pt>
    <dgm:pt modelId="{59033C0C-9CCB-4847-ADEC-BC627074375D}" type="pres">
      <dgm:prSet presAssocID="{B2914DD9-517E-459C-B4FD-328280DF55A8}" presName="tx1" presStyleLbl="revTx" presStyleIdx="3" presStyleCnt="5"/>
      <dgm:spPr/>
      <dgm:t>
        <a:bodyPr/>
        <a:lstStyle/>
        <a:p>
          <a:endParaRPr lang="pl-PL"/>
        </a:p>
      </dgm:t>
    </dgm:pt>
    <dgm:pt modelId="{59C5B86D-653A-4673-8552-14B27BB9B8CD}" type="pres">
      <dgm:prSet presAssocID="{B2914DD9-517E-459C-B4FD-328280DF55A8}" presName="vert1" presStyleCnt="0"/>
      <dgm:spPr/>
    </dgm:pt>
    <dgm:pt modelId="{17FC80CF-AC94-4FB9-B2A2-C4B8F9E88D10}" type="pres">
      <dgm:prSet presAssocID="{8F071523-E5AB-4CCB-AE98-225EF9DFB7E6}" presName="thickLine" presStyleLbl="alignNode1" presStyleIdx="4" presStyleCnt="5"/>
      <dgm:spPr/>
    </dgm:pt>
    <dgm:pt modelId="{B1FEB62F-13B8-4E24-8E94-D06B855AADF3}" type="pres">
      <dgm:prSet presAssocID="{8F071523-E5AB-4CCB-AE98-225EF9DFB7E6}" presName="horz1" presStyleCnt="0"/>
      <dgm:spPr/>
    </dgm:pt>
    <dgm:pt modelId="{47CDC4B6-99F8-4EF6-80DE-7A1F9E488B9C}" type="pres">
      <dgm:prSet presAssocID="{8F071523-E5AB-4CCB-AE98-225EF9DFB7E6}" presName="tx1" presStyleLbl="revTx" presStyleIdx="4" presStyleCnt="5"/>
      <dgm:spPr/>
      <dgm:t>
        <a:bodyPr/>
        <a:lstStyle/>
        <a:p>
          <a:endParaRPr lang="pl-PL"/>
        </a:p>
      </dgm:t>
    </dgm:pt>
    <dgm:pt modelId="{BDF17CCF-B25C-4683-A85F-09F3E290C5A0}" type="pres">
      <dgm:prSet presAssocID="{8F071523-E5AB-4CCB-AE98-225EF9DFB7E6}" presName="vert1" presStyleCnt="0"/>
      <dgm:spPr/>
    </dgm:pt>
  </dgm:ptLst>
  <dgm:cxnLst>
    <dgm:cxn modelId="{7691BF33-0CB9-4DCF-B5EA-628DBA00719E}" srcId="{71BDC4E7-8977-4289-A551-6DFF2A01236E}" destId="{4AD0F921-5B90-4D70-B29B-55F2D348828E}" srcOrd="1" destOrd="0" parTransId="{CC90188B-B49C-4B98-92D9-357A2AB243A0}" sibTransId="{3A067909-5262-4329-9063-FC9B71198DD1}"/>
    <dgm:cxn modelId="{DE4A7E67-CDCA-4B31-8BD0-F8D4379DE940}" type="presOf" srcId="{20443295-C5EF-433D-BC65-77C46EFCB015}" destId="{DAF74B70-048F-4277-AA78-D79F00C738A5}" srcOrd="0" destOrd="0" presId="urn:microsoft.com/office/officeart/2008/layout/LinedList"/>
    <dgm:cxn modelId="{0DF2ED7A-F417-491F-9868-89B8EFA5AE5B}" type="presOf" srcId="{7D1A7BAE-1526-45FB-9905-C3B966A4FEAD}" destId="{2F9B955C-FF9A-4BB5-B241-CF35E6AB4447}" srcOrd="0" destOrd="0" presId="urn:microsoft.com/office/officeart/2008/layout/LinedList"/>
    <dgm:cxn modelId="{EE03579F-29CB-492C-8E20-E1D6F459C0EA}" type="presOf" srcId="{B2914DD9-517E-459C-B4FD-328280DF55A8}" destId="{59033C0C-9CCB-4847-ADEC-BC627074375D}" srcOrd="0" destOrd="0" presId="urn:microsoft.com/office/officeart/2008/layout/LinedList"/>
    <dgm:cxn modelId="{7BAB1227-45CD-4618-A857-FB5DEAA0F708}" type="presOf" srcId="{8F071523-E5AB-4CCB-AE98-225EF9DFB7E6}" destId="{47CDC4B6-99F8-4EF6-80DE-7A1F9E488B9C}" srcOrd="0" destOrd="0" presId="urn:microsoft.com/office/officeart/2008/layout/LinedList"/>
    <dgm:cxn modelId="{573CC7D4-7993-4985-9B50-04A4C356DA61}" srcId="{71BDC4E7-8977-4289-A551-6DFF2A01236E}" destId="{8F071523-E5AB-4CCB-AE98-225EF9DFB7E6}" srcOrd="4" destOrd="0" parTransId="{CE9FFA41-3012-4794-BA61-496148E1D187}" sibTransId="{FC7ED33E-A386-4377-99B1-B4DF4DE7D08F}"/>
    <dgm:cxn modelId="{8347A83F-054C-4DD6-A2C4-DD605EAEDC0C}" srcId="{71BDC4E7-8977-4289-A551-6DFF2A01236E}" destId="{7D1A7BAE-1526-45FB-9905-C3B966A4FEAD}" srcOrd="2" destOrd="0" parTransId="{DE95DE76-80DF-4405-BF71-E93F590418AD}" sibTransId="{32678941-8FDA-478B-AC00-72ACE12527C7}"/>
    <dgm:cxn modelId="{C9E00736-3248-4227-872D-1AD6B3032F75}" type="presOf" srcId="{4AD0F921-5B90-4D70-B29B-55F2D348828E}" destId="{C59AE853-8A49-46E9-B4A9-201CFC6EA90A}" srcOrd="0" destOrd="0" presId="urn:microsoft.com/office/officeart/2008/layout/LinedList"/>
    <dgm:cxn modelId="{5713EF90-1C1A-4C05-8CEC-E63C29428F41}" type="presOf" srcId="{71BDC4E7-8977-4289-A551-6DFF2A01236E}" destId="{8A1CA657-48A8-41FD-8CD2-2508685AC1F6}" srcOrd="0" destOrd="0" presId="urn:microsoft.com/office/officeart/2008/layout/LinedList"/>
    <dgm:cxn modelId="{2F46F58D-0956-4A3A-B8BA-C95CCF92434F}" srcId="{71BDC4E7-8977-4289-A551-6DFF2A01236E}" destId="{20443295-C5EF-433D-BC65-77C46EFCB015}" srcOrd="0" destOrd="0" parTransId="{99A435DC-25B6-4888-BA71-06311F70FF93}" sibTransId="{8F07F92B-3811-4556-A1D6-B4E1D05C4DA6}"/>
    <dgm:cxn modelId="{AE7F94D6-395E-4CDE-9EFC-0549E2D7095B}" srcId="{71BDC4E7-8977-4289-A551-6DFF2A01236E}" destId="{B2914DD9-517E-459C-B4FD-328280DF55A8}" srcOrd="3" destOrd="0" parTransId="{89800F67-3AD3-47D8-B3F3-FA100D2B4BAD}" sibTransId="{E8F7AEC3-3FE0-48EF-889E-9B98C906F514}"/>
    <dgm:cxn modelId="{C12CF805-955D-44D4-93D3-8EA78B2655AC}" type="presParOf" srcId="{8A1CA657-48A8-41FD-8CD2-2508685AC1F6}" destId="{4FFC7A40-55D6-483A-AA39-9940921326AA}" srcOrd="0" destOrd="0" presId="urn:microsoft.com/office/officeart/2008/layout/LinedList"/>
    <dgm:cxn modelId="{0A16C3E2-6478-467A-9EEF-DF0E8331E88B}" type="presParOf" srcId="{8A1CA657-48A8-41FD-8CD2-2508685AC1F6}" destId="{65AA5FF6-5014-49C3-B7D5-CA007912B2CB}" srcOrd="1" destOrd="0" presId="urn:microsoft.com/office/officeart/2008/layout/LinedList"/>
    <dgm:cxn modelId="{49D1D631-B2AC-44A8-9DAD-171CD7DAB838}" type="presParOf" srcId="{65AA5FF6-5014-49C3-B7D5-CA007912B2CB}" destId="{DAF74B70-048F-4277-AA78-D79F00C738A5}" srcOrd="0" destOrd="0" presId="urn:microsoft.com/office/officeart/2008/layout/LinedList"/>
    <dgm:cxn modelId="{AAA0D4FE-433B-4587-B3C0-DD7CC87494E1}" type="presParOf" srcId="{65AA5FF6-5014-49C3-B7D5-CA007912B2CB}" destId="{473E89E1-B9A2-4256-B0F9-8929442FB5B8}" srcOrd="1" destOrd="0" presId="urn:microsoft.com/office/officeart/2008/layout/LinedList"/>
    <dgm:cxn modelId="{E1E6B716-8867-466F-8137-C6CEBCC6E373}" type="presParOf" srcId="{8A1CA657-48A8-41FD-8CD2-2508685AC1F6}" destId="{C8565122-24D8-45CE-B3EF-5EFEF5C612D8}" srcOrd="2" destOrd="0" presId="urn:microsoft.com/office/officeart/2008/layout/LinedList"/>
    <dgm:cxn modelId="{F3291CA3-C344-4259-9050-4287BEFDBF81}" type="presParOf" srcId="{8A1CA657-48A8-41FD-8CD2-2508685AC1F6}" destId="{FABBD566-4B9B-4A29-B2D0-706973048D84}" srcOrd="3" destOrd="0" presId="urn:microsoft.com/office/officeart/2008/layout/LinedList"/>
    <dgm:cxn modelId="{8ACB204A-F0AC-4D5B-9200-41ED3B8C5CD9}" type="presParOf" srcId="{FABBD566-4B9B-4A29-B2D0-706973048D84}" destId="{C59AE853-8A49-46E9-B4A9-201CFC6EA90A}" srcOrd="0" destOrd="0" presId="urn:microsoft.com/office/officeart/2008/layout/LinedList"/>
    <dgm:cxn modelId="{D1A6BA15-2772-4D95-B722-A34F4B39C1AF}" type="presParOf" srcId="{FABBD566-4B9B-4A29-B2D0-706973048D84}" destId="{097053D6-7363-4F17-83EF-9D8CA1F69382}" srcOrd="1" destOrd="0" presId="urn:microsoft.com/office/officeart/2008/layout/LinedList"/>
    <dgm:cxn modelId="{BBC57565-1CBA-4FCB-9A71-7C48CFE20056}" type="presParOf" srcId="{8A1CA657-48A8-41FD-8CD2-2508685AC1F6}" destId="{939C9348-C951-4250-93B5-089F68167734}" srcOrd="4" destOrd="0" presId="urn:microsoft.com/office/officeart/2008/layout/LinedList"/>
    <dgm:cxn modelId="{0A6C9BF7-8D7E-4C40-A70D-A2B52F87FB91}" type="presParOf" srcId="{8A1CA657-48A8-41FD-8CD2-2508685AC1F6}" destId="{E88F4CAA-B765-4CBC-8F97-784DB06CC2D1}" srcOrd="5" destOrd="0" presId="urn:microsoft.com/office/officeart/2008/layout/LinedList"/>
    <dgm:cxn modelId="{1CA3E9FD-40FA-4E86-8353-1A718E749087}" type="presParOf" srcId="{E88F4CAA-B765-4CBC-8F97-784DB06CC2D1}" destId="{2F9B955C-FF9A-4BB5-B241-CF35E6AB4447}" srcOrd="0" destOrd="0" presId="urn:microsoft.com/office/officeart/2008/layout/LinedList"/>
    <dgm:cxn modelId="{B044FB55-46B2-4295-BAB3-A3D09FB328CB}" type="presParOf" srcId="{E88F4CAA-B765-4CBC-8F97-784DB06CC2D1}" destId="{43962C9D-F6B9-4420-9E93-C3EB33C4C08C}" srcOrd="1" destOrd="0" presId="urn:microsoft.com/office/officeart/2008/layout/LinedList"/>
    <dgm:cxn modelId="{5F287B29-DA13-4445-9D7B-5B5B4C16AB4F}" type="presParOf" srcId="{8A1CA657-48A8-41FD-8CD2-2508685AC1F6}" destId="{F890B8EA-7E15-4407-90A4-98A14EC8A87F}" srcOrd="6" destOrd="0" presId="urn:microsoft.com/office/officeart/2008/layout/LinedList"/>
    <dgm:cxn modelId="{A8D2CFBC-314C-4E44-AAC0-FDCB217853C0}" type="presParOf" srcId="{8A1CA657-48A8-41FD-8CD2-2508685AC1F6}" destId="{067C9A7B-51A1-4529-AC34-FC9DD3095268}" srcOrd="7" destOrd="0" presId="urn:microsoft.com/office/officeart/2008/layout/LinedList"/>
    <dgm:cxn modelId="{564B1CED-0CAB-4413-9F90-7A08C260153F}" type="presParOf" srcId="{067C9A7B-51A1-4529-AC34-FC9DD3095268}" destId="{59033C0C-9CCB-4847-ADEC-BC627074375D}" srcOrd="0" destOrd="0" presId="urn:microsoft.com/office/officeart/2008/layout/LinedList"/>
    <dgm:cxn modelId="{29CC3457-B490-45CA-87E1-05A749C162DD}" type="presParOf" srcId="{067C9A7B-51A1-4529-AC34-FC9DD3095268}" destId="{59C5B86D-653A-4673-8552-14B27BB9B8CD}" srcOrd="1" destOrd="0" presId="urn:microsoft.com/office/officeart/2008/layout/LinedList"/>
    <dgm:cxn modelId="{856502FA-0161-4F28-B349-F85366DE7EF5}" type="presParOf" srcId="{8A1CA657-48A8-41FD-8CD2-2508685AC1F6}" destId="{17FC80CF-AC94-4FB9-B2A2-C4B8F9E88D10}" srcOrd="8" destOrd="0" presId="urn:microsoft.com/office/officeart/2008/layout/LinedList"/>
    <dgm:cxn modelId="{9B1F2955-5743-4BD8-9F8E-207AFE709994}" type="presParOf" srcId="{8A1CA657-48A8-41FD-8CD2-2508685AC1F6}" destId="{B1FEB62F-13B8-4E24-8E94-D06B855AADF3}" srcOrd="9" destOrd="0" presId="urn:microsoft.com/office/officeart/2008/layout/LinedList"/>
    <dgm:cxn modelId="{4CC56F05-F48F-4ADB-9FEC-AE3FFEBD040A}" type="presParOf" srcId="{B1FEB62F-13B8-4E24-8E94-D06B855AADF3}" destId="{47CDC4B6-99F8-4EF6-80DE-7A1F9E488B9C}" srcOrd="0" destOrd="0" presId="urn:microsoft.com/office/officeart/2008/layout/LinedList"/>
    <dgm:cxn modelId="{4F2265F6-84CB-4FA7-A900-BF8D8C3C2420}" type="presParOf" srcId="{B1FEB62F-13B8-4E24-8E94-D06B855AADF3}" destId="{BDF17CCF-B25C-4683-A85F-09F3E290C5A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FC7A40-55D6-483A-AA39-9940921326AA}">
      <dsp:nvSpPr>
        <dsp:cNvPr id="0" name=""/>
        <dsp:cNvSpPr/>
      </dsp:nvSpPr>
      <dsp:spPr>
        <a:xfrm>
          <a:off x="0" y="600"/>
          <a:ext cx="8185299" cy="0"/>
        </a:xfrm>
        <a:prstGeom prst="lin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74B70-048F-4277-AA78-D79F00C738A5}">
      <dsp:nvSpPr>
        <dsp:cNvPr id="0" name=""/>
        <dsp:cNvSpPr/>
      </dsp:nvSpPr>
      <dsp:spPr>
        <a:xfrm>
          <a:off x="0" y="600"/>
          <a:ext cx="8185299" cy="983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i="0" kern="1200" baseline="0" dirty="0" smtClean="0">
              <a:solidFill>
                <a:srgbClr val="002060"/>
              </a:solidFill>
            </a:rPr>
            <a:t>Stacjonarne urządzenie techniczne lub zespół stacjonarnych urządzeń technicznych powiązanych technologicznie </a:t>
          </a:r>
          <a:endParaRPr lang="pl-PL" sz="2000" kern="1200" dirty="0">
            <a:solidFill>
              <a:srgbClr val="002060"/>
            </a:solidFill>
          </a:endParaRPr>
        </a:p>
      </dsp:txBody>
      <dsp:txXfrm>
        <a:off x="0" y="600"/>
        <a:ext cx="8185299" cy="983444"/>
      </dsp:txXfrm>
    </dsp:sp>
    <dsp:sp modelId="{C8565122-24D8-45CE-B3EF-5EFEF5C612D8}">
      <dsp:nvSpPr>
        <dsp:cNvPr id="0" name=""/>
        <dsp:cNvSpPr/>
      </dsp:nvSpPr>
      <dsp:spPr>
        <a:xfrm>
          <a:off x="0" y="984044"/>
          <a:ext cx="8185299" cy="0"/>
        </a:xfrm>
        <a:prstGeom prst="line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1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9AE853-8A49-46E9-B4A9-201CFC6EA90A}">
      <dsp:nvSpPr>
        <dsp:cNvPr id="0" name=""/>
        <dsp:cNvSpPr/>
      </dsp:nvSpPr>
      <dsp:spPr>
        <a:xfrm>
          <a:off x="0" y="984044"/>
          <a:ext cx="8185299" cy="983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i="0" kern="1200" baseline="0" dirty="0" smtClean="0">
              <a:solidFill>
                <a:srgbClr val="002060"/>
              </a:solidFill>
            </a:rPr>
            <a:t>Tytułem prawnym dysponuje ten sam podmiot</a:t>
          </a:r>
          <a:endParaRPr lang="pl-PL" sz="2000" kern="1200" dirty="0">
            <a:solidFill>
              <a:srgbClr val="002060"/>
            </a:solidFill>
          </a:endParaRPr>
        </a:p>
      </dsp:txBody>
      <dsp:txXfrm>
        <a:off x="0" y="984044"/>
        <a:ext cx="8185299" cy="983444"/>
      </dsp:txXfrm>
    </dsp:sp>
    <dsp:sp modelId="{939C9348-C951-4250-93B5-089F68167734}">
      <dsp:nvSpPr>
        <dsp:cNvPr id="0" name=""/>
        <dsp:cNvSpPr/>
      </dsp:nvSpPr>
      <dsp:spPr>
        <a:xfrm>
          <a:off x="0" y="1967488"/>
          <a:ext cx="8185299" cy="0"/>
        </a:xfrm>
        <a:prstGeom prst="line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9B955C-FF9A-4BB5-B241-CF35E6AB4447}">
      <dsp:nvSpPr>
        <dsp:cNvPr id="0" name=""/>
        <dsp:cNvSpPr/>
      </dsp:nvSpPr>
      <dsp:spPr>
        <a:xfrm>
          <a:off x="0" y="1967488"/>
          <a:ext cx="8185299" cy="983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i="0" kern="1200" baseline="0" dirty="0" smtClean="0">
              <a:solidFill>
                <a:srgbClr val="002060"/>
              </a:solidFill>
            </a:rPr>
            <a:t>Położone na terenie jednego zakładu </a:t>
          </a:r>
          <a:endParaRPr lang="pl-PL" sz="2000" kern="1200" dirty="0">
            <a:solidFill>
              <a:srgbClr val="002060"/>
            </a:solidFill>
          </a:endParaRPr>
        </a:p>
      </dsp:txBody>
      <dsp:txXfrm>
        <a:off x="0" y="1967488"/>
        <a:ext cx="8185299" cy="983444"/>
      </dsp:txXfrm>
    </dsp:sp>
    <dsp:sp modelId="{F890B8EA-7E15-4407-90A4-98A14EC8A87F}">
      <dsp:nvSpPr>
        <dsp:cNvPr id="0" name=""/>
        <dsp:cNvSpPr/>
      </dsp:nvSpPr>
      <dsp:spPr>
        <a:xfrm>
          <a:off x="0" y="2950932"/>
          <a:ext cx="8185299" cy="0"/>
        </a:xfrm>
        <a:prstGeom prst="line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3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33C0C-9CCB-4847-ADEC-BC627074375D}">
      <dsp:nvSpPr>
        <dsp:cNvPr id="0" name=""/>
        <dsp:cNvSpPr/>
      </dsp:nvSpPr>
      <dsp:spPr>
        <a:xfrm>
          <a:off x="0" y="2950932"/>
          <a:ext cx="8185299" cy="983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i="0" kern="1200" baseline="0" dirty="0" smtClean="0">
              <a:solidFill>
                <a:srgbClr val="002060"/>
              </a:solidFill>
            </a:rPr>
            <a:t>lub budowle niebędące urządzeniami technicznymi, ani ich zespołami</a:t>
          </a:r>
          <a:endParaRPr lang="pl-PL" sz="2000" kern="1200" dirty="0">
            <a:solidFill>
              <a:srgbClr val="002060"/>
            </a:solidFill>
          </a:endParaRPr>
        </a:p>
      </dsp:txBody>
      <dsp:txXfrm>
        <a:off x="0" y="2950932"/>
        <a:ext cx="8185299" cy="983444"/>
      </dsp:txXfrm>
    </dsp:sp>
    <dsp:sp modelId="{17FC80CF-AC94-4FB9-B2A2-C4B8F9E88D10}">
      <dsp:nvSpPr>
        <dsp:cNvPr id="0" name=""/>
        <dsp:cNvSpPr/>
      </dsp:nvSpPr>
      <dsp:spPr>
        <a:xfrm>
          <a:off x="0" y="3934376"/>
          <a:ext cx="8185299" cy="0"/>
        </a:xfrm>
        <a:prstGeom prst="line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DC4B6-99F8-4EF6-80DE-7A1F9E488B9C}">
      <dsp:nvSpPr>
        <dsp:cNvPr id="0" name=""/>
        <dsp:cNvSpPr/>
      </dsp:nvSpPr>
      <dsp:spPr>
        <a:xfrm>
          <a:off x="0" y="3934376"/>
          <a:ext cx="8185299" cy="983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i="0" kern="1200" baseline="0" dirty="0" smtClean="0">
              <a:solidFill>
                <a:srgbClr val="002060"/>
              </a:solidFill>
            </a:rPr>
            <a:t> których eksploatacja może spowodować emisję. </a:t>
          </a:r>
          <a:endParaRPr lang="pl-PL" sz="2000" kern="1200" dirty="0">
            <a:solidFill>
              <a:srgbClr val="002060"/>
            </a:solidFill>
          </a:endParaRPr>
        </a:p>
      </dsp:txBody>
      <dsp:txXfrm>
        <a:off x="0" y="3934376"/>
        <a:ext cx="8185299" cy="983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8EB87-D256-4413-9CB0-B202DFF0E8CD}" type="datetimeFigureOut">
              <a:rPr lang="pl-PL" smtClean="0"/>
              <a:pPr/>
              <a:t>2017-11-30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43C58-A6A1-4EEE-A726-904AEE50FD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01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2520000"/>
            <a:ext cx="7560000" cy="18000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None/>
              <a:defRPr sz="52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Tytuł prezentacji            - do 52 pkt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79999" y="5934864"/>
            <a:ext cx="7560000" cy="442639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dodatkowe informacje/autor/ do 24 pkt</a:t>
            </a:r>
            <a:endParaRPr lang="pl-PL" dirty="0"/>
          </a:p>
        </p:txBody>
      </p:sp>
      <p:sp>
        <p:nvSpPr>
          <p:cNvPr id="9" name="Symbol zastępczy daty 5"/>
          <p:cNvSpPr txBox="1">
            <a:spLocks/>
          </p:cNvSpPr>
          <p:nvPr userDrawn="1"/>
        </p:nvSpPr>
        <p:spPr>
          <a:xfrm>
            <a:off x="6493624" y="398190"/>
            <a:ext cx="20574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pl-PL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28F1CD8-5837-4585-B2F3-8BD23ED19B2E}" type="datetimeFigureOut">
              <a:rPr lang="pl-PL" sz="1050" baseline="0" smtClean="0">
                <a:solidFill>
                  <a:srgbClr val="0067B2"/>
                </a:solidFill>
                <a:latin typeface="Arial" panose="020B0604020202020204" pitchFamily="34" charset="0"/>
              </a:rPr>
              <a:pPr algn="r"/>
              <a:t>2017-11-30</a:t>
            </a:fld>
            <a:endParaRPr lang="pl-PL" sz="1050" baseline="0" dirty="0">
              <a:solidFill>
                <a:srgbClr val="0067B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2520000"/>
            <a:ext cx="7399338" cy="236849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6200"/>
              </a:lnSpc>
              <a:spcBef>
                <a:spcPts val="0"/>
              </a:spcBef>
              <a:buNone/>
              <a:defRPr sz="5200" b="0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Tytuł rozdziału - do 52pkt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 smtClean="0"/>
              <a:t>Miejsce na dodatkowy opis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385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zór 1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rgbClr val="0067B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Treść: do 24 pkt./interlinia 30pkt.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 smtClean="0"/>
              <a:t>Miejsce na dodatkowy opis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178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zór 2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rgbClr val="0067B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Treść: do 24 pkt./interlinia 30pkt.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 smtClean="0"/>
              <a:t>Miejsce na dodatkowy opis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378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wzór 3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Treść: do 24 pkt./interlinia 30pkt.</a:t>
            </a:r>
          </a:p>
        </p:txBody>
      </p:sp>
      <p:sp>
        <p:nvSpPr>
          <p:cNvPr id="7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 smtClean="0"/>
              <a:t>Miejsce na dodatkowy opis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028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2520000"/>
            <a:ext cx="7560000" cy="18000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6000"/>
              </a:lnSpc>
              <a:spcBef>
                <a:spcPts val="0"/>
              </a:spcBef>
              <a:buNone/>
              <a:defRPr sz="5200" b="0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Dziękuję za uwagę         – do 52pkt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79999" y="5934864"/>
            <a:ext cx="7560000" cy="442639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dodatkowe informacje/autor/ do 24 pkt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911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03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F1CD8-5837-4585-B2F3-8BD23ED19B2E}" type="datetimeFigureOut">
              <a:rPr lang="pl-PL" smtClean="0"/>
              <a:pPr/>
              <a:t>2017-11-30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F40F9-D8EF-48AE-8C5D-F34F6391CA2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70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3" r:id="rId5"/>
    <p:sldLayoutId id="2147483671" r:id="rId6"/>
    <p:sldLayoutId id="2147483672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753350" y="2268891"/>
            <a:ext cx="7589798" cy="314155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pl-PL" sz="3600" dirty="0" smtClean="0"/>
          </a:p>
          <a:p>
            <a:pPr algn="ctr">
              <a:lnSpc>
                <a:spcPct val="100000"/>
              </a:lnSpc>
            </a:pPr>
            <a:r>
              <a:rPr lang="pl-PL" sz="3600" dirty="0" smtClean="0"/>
              <a:t>Aspekty prawne użytkowania instalacji grzewczych do 1 MW          na paliwa stałe</a:t>
            </a:r>
          </a:p>
          <a:p>
            <a:pPr algn="ctr">
              <a:lnSpc>
                <a:spcPct val="100000"/>
              </a:lnSpc>
            </a:pPr>
            <a:endParaRPr lang="pl-PL" sz="3600" dirty="0" smtClean="0"/>
          </a:p>
          <a:p>
            <a:pPr algn="ctr">
              <a:lnSpc>
                <a:spcPct val="100000"/>
              </a:lnSpc>
            </a:pPr>
            <a:endParaRPr lang="pl-PL" sz="2800" dirty="0"/>
          </a:p>
          <a:p>
            <a:pPr>
              <a:lnSpc>
                <a:spcPct val="100000"/>
              </a:lnSpc>
            </a:pPr>
            <a:endParaRPr lang="pl-PL" sz="32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04982" y="5597236"/>
            <a:ext cx="7934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>
                <a:solidFill>
                  <a:prstClr val="white"/>
                </a:solidFill>
              </a:rPr>
              <a:t>Urząd Marszałkowski Województwa Śląskiego</a:t>
            </a:r>
          </a:p>
          <a:p>
            <a:pPr algn="ctr"/>
            <a:r>
              <a:rPr lang="pl-PL" sz="2000" dirty="0" smtClean="0">
                <a:solidFill>
                  <a:prstClr val="white"/>
                </a:solidFill>
              </a:rPr>
              <a:t>Wydział Ochrony Środowiska </a:t>
            </a:r>
            <a:endParaRPr lang="pl-PL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92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792000" y="3823856"/>
            <a:ext cx="7560000" cy="2316142"/>
          </a:xfrm>
        </p:spPr>
        <p:txBody>
          <a:bodyPr>
            <a:normAutofit fontScale="85000" lnSpcReduction="2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endParaRPr lang="pl-PL" dirty="0" smtClean="0">
              <a:cs typeface="Arial" pitchFamily="34" charset="0"/>
            </a:endParaRP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dirty="0" smtClean="0">
                <a:cs typeface="Arial" pitchFamily="34" charset="0"/>
              </a:rPr>
              <a:t>Łukasz Tekeli</a:t>
            </a: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dirty="0" smtClean="0">
                <a:cs typeface="Arial" pitchFamily="34" charset="0"/>
              </a:rPr>
              <a:t>Urząd Marszałkowski Województwa Śląskiego </a:t>
            </a: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dirty="0" smtClean="0">
                <a:cs typeface="Arial" pitchFamily="34" charset="0"/>
              </a:rPr>
              <a:t>Wydział Ochrony Środowiska</a:t>
            </a: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dirty="0" smtClean="0">
                <a:cs typeface="Arial" pitchFamily="34" charset="0"/>
              </a:rPr>
              <a:t>Tel.  +48 (32) 77 40 980</a:t>
            </a:r>
          </a:p>
          <a:p>
            <a:pPr marL="342900" lvl="0" indent="-342900" algn="ctr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l-PL" dirty="0" smtClean="0">
              <a:cs typeface="Arial" pitchFamily="34" charset="0"/>
            </a:endParaRP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sz="2000" u="sng" dirty="0" smtClean="0">
                <a:cs typeface="Arial" pitchFamily="34" charset="0"/>
              </a:rPr>
              <a:t>www.slaskie.pl</a:t>
            </a:r>
            <a:endParaRPr lang="pl-PL" sz="2000" dirty="0" smtClean="0">
              <a:cs typeface="Arial" pitchFamily="34" charset="0"/>
            </a:endParaRPr>
          </a:p>
          <a:p>
            <a:pPr lvl="0" algn="ctr">
              <a:lnSpc>
                <a:spcPct val="100000"/>
              </a:lnSpc>
              <a:spcBef>
                <a:spcPct val="20000"/>
              </a:spcBef>
              <a:defRPr/>
            </a:pPr>
            <a:r>
              <a:rPr lang="pl-PL" sz="2000" dirty="0" smtClean="0">
                <a:cs typeface="Arial" pitchFamily="34" charset="0"/>
              </a:rPr>
              <a:t>srodowisko@slaskie.pl</a:t>
            </a:r>
          </a:p>
          <a:p>
            <a:pPr>
              <a:lnSpc>
                <a:spcPct val="114000"/>
              </a:lnSpc>
            </a:pP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507839" y="2520000"/>
            <a:ext cx="6128322" cy="909000"/>
          </a:xfrm>
        </p:spPr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923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0"/>
          </p:nvPr>
        </p:nvSpPr>
        <p:spPr>
          <a:xfrm>
            <a:off x="724395" y="2446316"/>
            <a:ext cx="7825839" cy="4144489"/>
          </a:xfrm>
        </p:spPr>
        <p:txBody>
          <a:bodyPr>
            <a:noAutofit/>
          </a:bodyPr>
          <a:lstStyle/>
          <a:p>
            <a:pPr algn="ctr"/>
            <a:r>
              <a:rPr lang="pl-PL" dirty="0" smtClean="0">
                <a:solidFill>
                  <a:srgbClr val="002060"/>
                </a:solidFill>
              </a:rPr>
              <a:t>Dnia 7 kwietnia 2017 roku Sejmik Województwa Śląskiego jednogłośnie przyjął uchwałę w sprawie wprowadzenia na obszarze województwa śląskiego ograniczeń w zakresie eksploatacji instalacji, w których następuje spalanie paliw. </a:t>
            </a:r>
          </a:p>
          <a:p>
            <a:pPr algn="ctr"/>
            <a:endParaRPr lang="pl-PL" sz="2000" dirty="0" smtClean="0">
              <a:solidFill>
                <a:srgbClr val="002060"/>
              </a:solidFill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1"/>
          </p:nvPr>
        </p:nvSpPr>
        <p:spPr>
          <a:xfrm>
            <a:off x="439387" y="279771"/>
            <a:ext cx="8265226" cy="425369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Uchwała antysmogowa</a:t>
            </a:r>
          </a:p>
          <a:p>
            <a:r>
              <a:rPr lang="pl-PL" sz="2800" b="1" dirty="0" smtClean="0"/>
              <a:t> </a:t>
            </a:r>
            <a:r>
              <a:rPr lang="pl-PL" sz="2800" b="1" dirty="0"/>
              <a:t>w województwie śląskim</a:t>
            </a:r>
          </a:p>
        </p:txBody>
      </p:sp>
    </p:spTree>
    <p:extLst>
      <p:ext uri="{BB962C8B-B14F-4D97-AF65-F5344CB8AC3E}">
        <p14:creationId xmlns:p14="http://schemas.microsoft.com/office/powerpoint/2010/main" val="204365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48391874"/>
              </p:ext>
            </p:extLst>
          </p:nvPr>
        </p:nvGraphicFramePr>
        <p:xfrm>
          <a:off x="520163" y="1939579"/>
          <a:ext cx="8185299" cy="491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839801" y="252319"/>
            <a:ext cx="3939868" cy="425369"/>
          </a:xfrm>
        </p:spPr>
        <p:txBody>
          <a:bodyPr>
            <a:noAutofit/>
          </a:bodyPr>
          <a:lstStyle/>
          <a:p>
            <a:r>
              <a:rPr lang="pl-PL" sz="2800" dirty="0" smtClean="0"/>
              <a:t>Instalacja</a:t>
            </a:r>
          </a:p>
          <a:p>
            <a:r>
              <a:rPr lang="pl-PL" sz="2400" dirty="0" smtClean="0"/>
              <a:t>art</a:t>
            </a:r>
            <a:r>
              <a:rPr lang="pl-PL" sz="2400" dirty="0"/>
              <a:t>. 3 pkt 6 POŚ</a:t>
            </a:r>
          </a:p>
        </p:txBody>
      </p:sp>
    </p:spTree>
    <p:extLst>
      <p:ext uri="{BB962C8B-B14F-4D97-AF65-F5344CB8AC3E}">
        <p14:creationId xmlns:p14="http://schemas.microsoft.com/office/powerpoint/2010/main" val="48818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559883" y="597552"/>
            <a:ext cx="3939868" cy="425369"/>
          </a:xfrm>
        </p:spPr>
        <p:txBody>
          <a:bodyPr>
            <a:noAutofit/>
          </a:bodyPr>
          <a:lstStyle/>
          <a:p>
            <a:r>
              <a:rPr lang="pl-PL" sz="2800" dirty="0" smtClean="0"/>
              <a:t>Instalacje grzewcze</a:t>
            </a:r>
          </a:p>
        </p:txBody>
      </p:sp>
      <p:sp>
        <p:nvSpPr>
          <p:cNvPr id="4" name="Prostokąt 3"/>
          <p:cNvSpPr/>
          <p:nvPr/>
        </p:nvSpPr>
        <p:spPr>
          <a:xfrm>
            <a:off x="812801" y="1687376"/>
            <a:ext cx="754610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>
                <a:solidFill>
                  <a:srgbClr val="002060"/>
                </a:solidFill>
              </a:rPr>
              <a:t>W § 2</a:t>
            </a:r>
            <a:r>
              <a:rPr lang="pl-PL" sz="2000" dirty="0" smtClean="0">
                <a:solidFill>
                  <a:srgbClr val="002060"/>
                </a:solidFill>
              </a:rPr>
              <a:t>. uchwały zostały wskazane </a:t>
            </a:r>
            <a:r>
              <a:rPr lang="pl-PL" sz="2000" dirty="0">
                <a:solidFill>
                  <a:srgbClr val="002060"/>
                </a:solidFill>
              </a:rPr>
              <a:t>rodzaje instalacji dla których wprowadza się ograniczenia i zakazy w zakresie ich eksploatacji to instalacje, w których następuje spalanie paliw </a:t>
            </a:r>
            <a:r>
              <a:rPr lang="pl-PL" sz="2000" dirty="0" smtClean="0">
                <a:solidFill>
                  <a:srgbClr val="002060"/>
                </a:solidFill>
              </a:rPr>
              <a:t>stałych, </a:t>
            </a:r>
            <a:r>
              <a:rPr lang="pl-PL" sz="2000" dirty="0">
                <a:solidFill>
                  <a:srgbClr val="002060"/>
                </a:solidFill>
              </a:rPr>
              <a:t>w </a:t>
            </a:r>
            <a:r>
              <a:rPr lang="pl-PL" sz="2000" dirty="0" smtClean="0">
                <a:solidFill>
                  <a:srgbClr val="002060"/>
                </a:solidFill>
              </a:rPr>
              <a:t>szczególności: </a:t>
            </a: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dirty="0" smtClean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  <a:p>
            <a:pPr algn="just"/>
            <a:r>
              <a:rPr lang="pl-PL" sz="2000" dirty="0" smtClean="0">
                <a:solidFill>
                  <a:srgbClr val="002060"/>
                </a:solidFill>
              </a:rPr>
              <a:t>na </a:t>
            </a:r>
            <a:r>
              <a:rPr lang="pl-PL" sz="2000" dirty="0">
                <a:solidFill>
                  <a:srgbClr val="002060"/>
                </a:solidFill>
              </a:rPr>
              <a:t>skutek czego produkują ciepło i dostarczają je do instalacji centralnego ogrzewania, wydzielają bezpośrednio do otoczenia lub do innego nośnika. </a:t>
            </a:r>
          </a:p>
        </p:txBody>
      </p:sp>
      <p:grpSp>
        <p:nvGrpSpPr>
          <p:cNvPr id="14" name="Grupa 13"/>
          <p:cNvGrpSpPr/>
          <p:nvPr/>
        </p:nvGrpSpPr>
        <p:grpSpPr>
          <a:xfrm>
            <a:off x="2189018" y="3075709"/>
            <a:ext cx="2207491" cy="508000"/>
            <a:chOff x="2198254" y="2807854"/>
            <a:chExt cx="2207491" cy="508000"/>
          </a:xfrm>
        </p:grpSpPr>
        <p:sp>
          <p:nvSpPr>
            <p:cNvPr id="6" name="Pięciokąt 5"/>
            <p:cNvSpPr/>
            <p:nvPr/>
          </p:nvSpPr>
          <p:spPr>
            <a:xfrm>
              <a:off x="2198254" y="2807854"/>
              <a:ext cx="2207491" cy="50800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" name="pole tekstowe 8"/>
            <p:cNvSpPr txBox="1"/>
            <p:nvPr/>
          </p:nvSpPr>
          <p:spPr>
            <a:xfrm>
              <a:off x="2922787" y="2877188"/>
              <a:ext cx="7584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kocioł</a:t>
              </a:r>
              <a:endParaRPr lang="pl-PL" dirty="0"/>
            </a:p>
          </p:txBody>
        </p:sp>
      </p:grpSp>
      <p:grpSp>
        <p:nvGrpSpPr>
          <p:cNvPr id="13" name="Grupa 12"/>
          <p:cNvGrpSpPr/>
          <p:nvPr/>
        </p:nvGrpSpPr>
        <p:grpSpPr>
          <a:xfrm>
            <a:off x="3122902" y="3758190"/>
            <a:ext cx="2207491" cy="508000"/>
            <a:chOff x="3386674" y="3461709"/>
            <a:chExt cx="2207491" cy="508000"/>
          </a:xfrm>
        </p:grpSpPr>
        <p:sp>
          <p:nvSpPr>
            <p:cNvPr id="7" name="Pięciokąt 6"/>
            <p:cNvSpPr/>
            <p:nvPr/>
          </p:nvSpPr>
          <p:spPr>
            <a:xfrm>
              <a:off x="3386674" y="3461709"/>
              <a:ext cx="2207491" cy="50800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pole tekstowe 9"/>
            <p:cNvSpPr txBox="1"/>
            <p:nvPr/>
          </p:nvSpPr>
          <p:spPr>
            <a:xfrm>
              <a:off x="3827196" y="3531043"/>
              <a:ext cx="13264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kominek</a:t>
              </a:r>
            </a:p>
          </p:txBody>
        </p:sp>
      </p:grpSp>
      <p:grpSp>
        <p:nvGrpSpPr>
          <p:cNvPr id="12" name="Grupa 11"/>
          <p:cNvGrpSpPr/>
          <p:nvPr/>
        </p:nvGrpSpPr>
        <p:grpSpPr>
          <a:xfrm>
            <a:off x="4057939" y="4440672"/>
            <a:ext cx="2207491" cy="508000"/>
            <a:chOff x="4067175" y="4172817"/>
            <a:chExt cx="2207491" cy="508000"/>
          </a:xfrm>
        </p:grpSpPr>
        <p:sp>
          <p:nvSpPr>
            <p:cNvPr id="8" name="Pięciokąt 7"/>
            <p:cNvSpPr/>
            <p:nvPr/>
          </p:nvSpPr>
          <p:spPr>
            <a:xfrm>
              <a:off x="4067175" y="4172817"/>
              <a:ext cx="2207491" cy="50800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" name="pole tekstowe 10"/>
            <p:cNvSpPr txBox="1"/>
            <p:nvPr/>
          </p:nvSpPr>
          <p:spPr>
            <a:xfrm>
              <a:off x="4862275" y="4242151"/>
              <a:ext cx="6172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piec</a:t>
              </a:r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65114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792163" y="1678322"/>
            <a:ext cx="7399338" cy="4595296"/>
          </a:xfrm>
        </p:spPr>
        <p:txBody>
          <a:bodyPr>
            <a:normAutofit fontScale="85000" lnSpcReduction="10000"/>
          </a:bodyPr>
          <a:lstStyle/>
          <a:p>
            <a:r>
              <a:rPr lang="pl-PL" dirty="0">
                <a:solidFill>
                  <a:srgbClr val="002060"/>
                </a:solidFill>
              </a:rPr>
              <a:t>W uchwale wprowadzono ograniczenia dotyczące kotłów, pieców i kominków, z uwagi na to, że są to najpowszechniej występujące instalacje domowe, w których następuje spalanie paliw w </a:t>
            </a:r>
            <a:r>
              <a:rPr lang="pl-PL" dirty="0" smtClean="0">
                <a:solidFill>
                  <a:srgbClr val="002060"/>
                </a:solidFill>
              </a:rPr>
              <a:t>celu:</a:t>
            </a:r>
          </a:p>
          <a:p>
            <a:endParaRPr lang="pl-PL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2060"/>
                </a:solidFill>
              </a:rPr>
              <a:t>dostarczania </a:t>
            </a:r>
            <a:r>
              <a:rPr lang="pl-PL" dirty="0">
                <a:solidFill>
                  <a:srgbClr val="002060"/>
                </a:solidFill>
              </a:rPr>
              <a:t>ciepła do systemu centralnego ogrzewania (poprzez kocioł</a:t>
            </a:r>
            <a:r>
              <a:rPr lang="pl-PL" dirty="0" smtClean="0">
                <a:solidFill>
                  <a:srgbClr val="002060"/>
                </a:solidFill>
              </a:rPr>
              <a:t>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2060"/>
                </a:solidFill>
              </a:rPr>
              <a:t>wydzielania </a:t>
            </a:r>
            <a:r>
              <a:rPr lang="pl-PL" dirty="0">
                <a:solidFill>
                  <a:srgbClr val="002060"/>
                </a:solidFill>
              </a:rPr>
              <a:t>ciepła (poprzez piec lub kominek). </a:t>
            </a:r>
            <a:endParaRPr lang="pl-PL" dirty="0" smtClean="0">
              <a:solidFill>
                <a:srgbClr val="002060"/>
              </a:solidFill>
            </a:endParaRPr>
          </a:p>
          <a:p>
            <a:endParaRPr lang="pl-PL" dirty="0">
              <a:solidFill>
                <a:srgbClr val="002060"/>
              </a:solidFill>
            </a:endParaRPr>
          </a:p>
          <a:p>
            <a:r>
              <a:rPr lang="pl-PL" u="sng" dirty="0" smtClean="0">
                <a:solidFill>
                  <a:srgbClr val="002060"/>
                </a:solidFill>
              </a:rPr>
              <a:t>Nie </a:t>
            </a:r>
            <a:r>
              <a:rPr lang="pl-PL" u="sng" dirty="0">
                <a:solidFill>
                  <a:srgbClr val="002060"/>
                </a:solidFill>
              </a:rPr>
              <a:t>są to jedyne instalacje </a:t>
            </a:r>
            <a:r>
              <a:rPr lang="pl-PL" dirty="0">
                <a:solidFill>
                  <a:srgbClr val="002060"/>
                </a:solidFill>
              </a:rPr>
              <a:t>objęte ograniczeniami, lecz wymienione spośród wszystkich instalacji, które zostały zdefiniowane ze względu na ich charakter i przeznaczenie. </a:t>
            </a:r>
          </a:p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464181" y="494915"/>
            <a:ext cx="2817744" cy="425369"/>
          </a:xfrm>
        </p:spPr>
        <p:txBody>
          <a:bodyPr>
            <a:noAutofit/>
          </a:bodyPr>
          <a:lstStyle/>
          <a:p>
            <a:r>
              <a:rPr lang="pl-PL" sz="2800" dirty="0" smtClean="0"/>
              <a:t>Instalacje grzewcze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118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678783" y="1687654"/>
            <a:ext cx="7662783" cy="4595296"/>
          </a:xfrm>
        </p:spPr>
        <p:txBody>
          <a:bodyPr>
            <a:normAutofit/>
          </a:bodyPr>
          <a:lstStyle/>
          <a:p>
            <a:pPr algn="ctr"/>
            <a:endParaRPr lang="pl-PL" dirty="0">
              <a:solidFill>
                <a:srgbClr val="002060"/>
              </a:solidFill>
            </a:endParaRPr>
          </a:p>
          <a:p>
            <a:pPr algn="ctr"/>
            <a:r>
              <a:rPr lang="pl-PL" dirty="0" smtClean="0">
                <a:solidFill>
                  <a:srgbClr val="002060"/>
                </a:solidFill>
              </a:rPr>
              <a:t>Zgodnie z art. 96 POŚ zapisy uchwały antysmogowej obejmują </a:t>
            </a:r>
            <a:r>
              <a:rPr lang="pl-PL" dirty="0">
                <a:solidFill>
                  <a:srgbClr val="002060"/>
                </a:solidFill>
              </a:rPr>
              <a:t>instalacje o mocy do 1 </a:t>
            </a:r>
            <a:r>
              <a:rPr lang="pl-PL" dirty="0" smtClean="0">
                <a:solidFill>
                  <a:srgbClr val="002060"/>
                </a:solidFill>
              </a:rPr>
              <a:t>MW. </a:t>
            </a:r>
          </a:p>
          <a:p>
            <a:pPr algn="ctr"/>
            <a:endParaRPr lang="pl-PL" dirty="0">
              <a:solidFill>
                <a:srgbClr val="002060"/>
              </a:solidFill>
            </a:endParaRPr>
          </a:p>
          <a:p>
            <a:pPr algn="ctr"/>
            <a:r>
              <a:rPr lang="pl-PL" dirty="0" smtClean="0">
                <a:solidFill>
                  <a:srgbClr val="002060"/>
                </a:solidFill>
              </a:rPr>
              <a:t>Instalacje o mocy powyżej 1 MW wymagają zgłoszenia lub wymagane jest dla nich uzyskanie pozwolenia zintegrowanego lub pozwolenia na wprowadzanie gazów lub pyłów do powietrza. </a:t>
            </a:r>
            <a:r>
              <a:rPr lang="pl-PL" dirty="0" smtClean="0">
                <a:solidFill>
                  <a:srgbClr val="002060"/>
                </a:solidFill>
              </a:rPr>
              <a:t>                   </a:t>
            </a:r>
            <a:endParaRPr lang="pl-PL" dirty="0" smtClean="0">
              <a:solidFill>
                <a:srgbClr val="002060"/>
              </a:solidFill>
            </a:endParaRPr>
          </a:p>
          <a:p>
            <a:pPr algn="ctr"/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611188" y="605186"/>
            <a:ext cx="3594636" cy="456996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Dlaczego 1 MW?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19721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694315" y="2262704"/>
            <a:ext cx="7399338" cy="4595296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002060"/>
                </a:solidFill>
              </a:rPr>
              <a:t>Od </a:t>
            </a:r>
            <a:r>
              <a:rPr lang="pl-PL" dirty="0">
                <a:solidFill>
                  <a:srgbClr val="002060"/>
                </a:solidFill>
              </a:rPr>
              <a:t>1 września 2017 roku </a:t>
            </a:r>
            <a:r>
              <a:rPr lang="pl-PL" b="1" u="sng" dirty="0" smtClean="0">
                <a:solidFill>
                  <a:srgbClr val="002060"/>
                </a:solidFill>
              </a:rPr>
              <a:t>wszystkie </a:t>
            </a:r>
            <a:r>
              <a:rPr lang="pl-PL" b="1" u="sng" dirty="0">
                <a:solidFill>
                  <a:srgbClr val="002060"/>
                </a:solidFill>
              </a:rPr>
              <a:t>nowe instalacje </a:t>
            </a:r>
            <a:r>
              <a:rPr lang="pl-PL" dirty="0">
                <a:solidFill>
                  <a:srgbClr val="002060"/>
                </a:solidFill>
              </a:rPr>
              <a:t>grzewcze na paliwa stałe powinny spełniać wymagania pod względem minimum standardu emisyjnego zgodnego z 5 </a:t>
            </a:r>
            <a:r>
              <a:rPr lang="pl-PL" dirty="0" smtClean="0">
                <a:solidFill>
                  <a:srgbClr val="002060"/>
                </a:solidFill>
              </a:rPr>
              <a:t>klasą według normy PN-EN 303-5:2012.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611188" y="286327"/>
            <a:ext cx="5533236" cy="936000"/>
          </a:xfrm>
        </p:spPr>
        <p:txBody>
          <a:bodyPr>
            <a:normAutofit lnSpcReduction="10000"/>
          </a:bodyPr>
          <a:lstStyle/>
          <a:p>
            <a:r>
              <a:rPr lang="pl-PL" sz="2000" dirty="0" smtClean="0"/>
              <a:t>Co należy kontrolować </a:t>
            </a:r>
            <a:r>
              <a:rPr lang="pl-PL" sz="2000" dirty="0" smtClean="0"/>
              <a:t>od </a:t>
            </a:r>
            <a:r>
              <a:rPr lang="pl-PL" sz="2000" dirty="0" smtClean="0"/>
              <a:t>1 września 2017 roku?</a:t>
            </a:r>
          </a:p>
          <a:p>
            <a:pPr>
              <a:spcBef>
                <a:spcPts val="0"/>
              </a:spcBef>
            </a:pPr>
            <a:endParaRPr lang="pl-PL" dirty="0"/>
          </a:p>
          <a:p>
            <a:r>
              <a:rPr lang="pl-PL" sz="2400" b="1" dirty="0" smtClean="0"/>
              <a:t>INSTALACJE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86864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611188" y="1569183"/>
            <a:ext cx="7399338" cy="4595296"/>
          </a:xfrm>
        </p:spPr>
        <p:txBody>
          <a:bodyPr anchor="ctr">
            <a:normAutofit fontScale="85000" lnSpcReduction="2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Od 1 września 2017 roku na terenie województwa nie można spalać: </a:t>
            </a:r>
          </a:p>
          <a:p>
            <a:pPr>
              <a:lnSpc>
                <a:spcPts val="1800"/>
              </a:lnSpc>
            </a:pPr>
            <a:endParaRPr lang="pl-PL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2060"/>
                </a:solidFill>
              </a:rPr>
              <a:t>węgla brunatnego </a:t>
            </a:r>
            <a:r>
              <a:rPr lang="pl-PL" dirty="0">
                <a:solidFill>
                  <a:srgbClr val="002060"/>
                </a:solidFill>
              </a:rPr>
              <a:t>oraz </a:t>
            </a:r>
            <a:r>
              <a:rPr lang="pl-PL" dirty="0" smtClean="0">
                <a:solidFill>
                  <a:srgbClr val="002060"/>
                </a:solidFill>
              </a:rPr>
              <a:t>paliw stałych produkowanych                           z </a:t>
            </a:r>
            <a:r>
              <a:rPr lang="pl-PL" dirty="0">
                <a:solidFill>
                  <a:srgbClr val="002060"/>
                </a:solidFill>
              </a:rPr>
              <a:t>wykorzystaniem tego </a:t>
            </a:r>
            <a:r>
              <a:rPr lang="pl-PL" dirty="0" smtClean="0">
                <a:solidFill>
                  <a:srgbClr val="002060"/>
                </a:solidFill>
              </a:rPr>
              <a:t>węgla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2060"/>
                </a:solidFill>
              </a:rPr>
              <a:t>mułów </a:t>
            </a:r>
            <a:r>
              <a:rPr lang="pl-PL" dirty="0">
                <a:solidFill>
                  <a:srgbClr val="002060"/>
                </a:solidFill>
              </a:rPr>
              <a:t>i </a:t>
            </a:r>
            <a:r>
              <a:rPr lang="pl-PL" dirty="0" smtClean="0">
                <a:solidFill>
                  <a:srgbClr val="002060"/>
                </a:solidFill>
              </a:rPr>
              <a:t>flotokoncentratów węglowych </a:t>
            </a:r>
            <a:r>
              <a:rPr lang="pl-PL" dirty="0">
                <a:solidFill>
                  <a:srgbClr val="002060"/>
                </a:solidFill>
              </a:rPr>
              <a:t>oraz </a:t>
            </a:r>
            <a:r>
              <a:rPr lang="pl-PL" dirty="0" smtClean="0">
                <a:solidFill>
                  <a:srgbClr val="002060"/>
                </a:solidFill>
              </a:rPr>
              <a:t>mieszanek produkowanych z </a:t>
            </a:r>
            <a:r>
              <a:rPr lang="pl-PL" dirty="0">
                <a:solidFill>
                  <a:srgbClr val="002060"/>
                </a:solidFill>
              </a:rPr>
              <a:t>ich </a:t>
            </a:r>
            <a:r>
              <a:rPr lang="pl-PL" dirty="0" smtClean="0">
                <a:solidFill>
                  <a:srgbClr val="002060"/>
                </a:solidFill>
              </a:rPr>
              <a:t>wykorzystaniem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2060"/>
                </a:solidFill>
              </a:rPr>
              <a:t>paliw, </a:t>
            </a:r>
            <a:r>
              <a:rPr lang="pl-PL" dirty="0">
                <a:solidFill>
                  <a:srgbClr val="002060"/>
                </a:solidFill>
              </a:rPr>
              <a:t>w których udział masowy węgla kamiennego </a:t>
            </a:r>
            <a:r>
              <a:rPr lang="pl-PL" dirty="0" smtClean="0">
                <a:solidFill>
                  <a:srgbClr val="002060"/>
                </a:solidFill>
              </a:rPr>
              <a:t>                           o </a:t>
            </a:r>
            <a:r>
              <a:rPr lang="pl-PL" dirty="0">
                <a:solidFill>
                  <a:srgbClr val="002060"/>
                </a:solidFill>
              </a:rPr>
              <a:t>uziarnieniu poniżej 3 mm wynosi więcej niż 15 </a:t>
            </a:r>
            <a:r>
              <a:rPr lang="pl-PL" dirty="0" smtClean="0">
                <a:solidFill>
                  <a:srgbClr val="002060"/>
                </a:solidFill>
              </a:rPr>
              <a:t>%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l-PL" dirty="0">
              <a:solidFill>
                <a:srgbClr val="002060"/>
              </a:solidFill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2060"/>
                </a:solidFill>
              </a:rPr>
              <a:t>biomasy </a:t>
            </a:r>
            <a:r>
              <a:rPr lang="pl-PL" dirty="0">
                <a:solidFill>
                  <a:srgbClr val="002060"/>
                </a:solidFill>
              </a:rPr>
              <a:t>stałej, której wilgotność w stanie roboczym przekracza 20 </a:t>
            </a:r>
            <a:r>
              <a:rPr lang="pl-PL" dirty="0" smtClean="0">
                <a:solidFill>
                  <a:srgbClr val="002060"/>
                </a:solidFill>
              </a:rPr>
              <a:t>%</a:t>
            </a:r>
            <a:endParaRPr lang="pl-PL" dirty="0">
              <a:solidFill>
                <a:srgbClr val="002060"/>
              </a:solidFill>
            </a:endParaRPr>
          </a:p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611188" y="221673"/>
            <a:ext cx="5293090" cy="1034472"/>
          </a:xfrm>
        </p:spPr>
        <p:txBody>
          <a:bodyPr>
            <a:normAutofit/>
          </a:bodyPr>
          <a:lstStyle/>
          <a:p>
            <a:pPr lvl="0"/>
            <a:r>
              <a:rPr lang="pl-PL" sz="2000" dirty="0"/>
              <a:t>Co należy kontrolować </a:t>
            </a:r>
            <a:r>
              <a:rPr lang="pl-PL" sz="2000" dirty="0" smtClean="0"/>
              <a:t>od </a:t>
            </a:r>
            <a:r>
              <a:rPr lang="pl-PL" sz="2000" dirty="0"/>
              <a:t>1 września 2017 roku?</a:t>
            </a:r>
          </a:p>
          <a:p>
            <a:pPr lvl="0">
              <a:spcBef>
                <a:spcPts val="0"/>
              </a:spcBef>
            </a:pPr>
            <a:endParaRPr lang="pl-PL" dirty="0"/>
          </a:p>
          <a:p>
            <a:pPr lvl="0"/>
            <a:r>
              <a:rPr lang="pl-PL" sz="2400" b="1" dirty="0" smtClean="0"/>
              <a:t>PALIWA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11894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1"/>
          </p:nvPr>
        </p:nvSpPr>
        <p:spPr>
          <a:xfrm>
            <a:off x="611188" y="355898"/>
            <a:ext cx="4535708" cy="669338"/>
          </a:xfrm>
        </p:spPr>
        <p:txBody>
          <a:bodyPr>
            <a:normAutofit/>
          </a:bodyPr>
          <a:lstStyle/>
          <a:p>
            <a:r>
              <a:rPr lang="pl-PL" sz="2400" dirty="0" smtClean="0"/>
              <a:t>To nie jest uchwała antysmogowa!</a:t>
            </a:r>
            <a:endParaRPr lang="pl-PL" sz="2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0996" y="1888692"/>
            <a:ext cx="3311435" cy="4678218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010" y="1888692"/>
            <a:ext cx="3344680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44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1273</TotalTime>
  <Words>346</Words>
  <Application>Microsoft Office PowerPoint</Application>
  <PresentationFormat>Pokaz na ekranie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Menszek Rafał</dc:creator>
  <cp:lastModifiedBy>Kapuśniak Magdalena</cp:lastModifiedBy>
  <cp:revision>109</cp:revision>
  <dcterms:created xsi:type="dcterms:W3CDTF">2016-11-14T12:41:26Z</dcterms:created>
  <dcterms:modified xsi:type="dcterms:W3CDTF">2017-11-30T06:55:53Z</dcterms:modified>
</cp:coreProperties>
</file>