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87" r:id="rId3"/>
    <p:sldId id="294" r:id="rId4"/>
    <p:sldId id="288" r:id="rId5"/>
    <p:sldId id="289" r:id="rId6"/>
    <p:sldId id="291" r:id="rId7"/>
    <p:sldId id="293" r:id="rId8"/>
    <p:sldId id="292" r:id="rId9"/>
    <p:sldId id="295" r:id="rId10"/>
    <p:sldId id="296" r:id="rId11"/>
    <p:sldId id="290" r:id="rId12"/>
    <p:sldId id="297" r:id="rId13"/>
    <p:sldId id="298" r:id="rId14"/>
    <p:sldId id="272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9577" autoAdjust="0"/>
  </p:normalViewPr>
  <p:slideViewPr>
    <p:cSldViewPr snapToGrid="0">
      <p:cViewPr varScale="1">
        <p:scale>
          <a:sx n="87" d="100"/>
          <a:sy n="87" d="100"/>
        </p:scale>
        <p:origin x="588" y="84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8EB87-D256-4413-9CB0-B202DFF0E8CD}" type="datetimeFigureOut">
              <a:rPr lang="pl-PL" smtClean="0"/>
              <a:pPr/>
              <a:t>2017-11-30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43C58-A6A1-4EEE-A726-904AEE50FD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01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zaobserwowano gwałtowny wzrost temperatury spalin w pierwszej fazie procesu spalania.</a:t>
            </a:r>
          </a:p>
          <a:p>
            <a:r>
              <a:rPr lang="pl-PL" dirty="0" smtClean="0"/>
              <a:t>W dłuższej eksploatacji będzie to skutkować znacznie szybszym zużyciem urządzenia grzewczego, a także prawdopodobną awarią polegającą na rozszczelnieniu się wymiennika ciepła. Ponieważ komora spalania w kotłach komorowych zamykana jest drzwiczkami, wyższe temperatury mogą powodować ich wypaczenie, co w konsekwencji spowoduje obniżenie szczelności obiegu spalin i wydostawanie się części gazów spalinowych do pomieszczenia, w którym dane urządzenie grzewcze stoi. Niebezpieczna stanie się również eksploatacja takiego urządzenia, ponieważ elementy, które dotyka się podczas użytkowania kotła będą miały wyższą temperaturę i może dojść do poparzenia.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43C58-A6A1-4EEE-A726-904AEE50FD42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2879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Ponieważ urządzenie to ma stosunkowo niewielkie gabaryty komory spalania i drzwiczek zasypowych, do tego nie posiada wentylatora nadmuchu powietrza do spalania czy wentylatora wyciągowego, spalanie metodą „od góry” było mocno kłopotliwe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43C58-A6A1-4EEE-A726-904AEE50FD42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007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Nie zawsze jest wykonalne technicznie - ze względu na rozwiązania konstrukcyjne i wymiary elementów urządzenia, może być niemożliwe do przeprowadzenia w każdym pozaklasowym urządzeniu grzewczym.</a:t>
            </a:r>
          </a:p>
          <a:p>
            <a:r>
              <a:rPr lang="pl-PL" dirty="0" smtClean="0"/>
              <a:t>Nie zawsze jest bezpieczne dla użytkownika - co wynika zarówno z konstrukcji urządzenia grzewczego, jak i specyfiki układu kominowego (wartość i stabilizacja ciągu w czasie). </a:t>
            </a:r>
          </a:p>
          <a:p>
            <a:r>
              <a:rPr lang="pl-PL" dirty="0" smtClean="0"/>
              <a:t>Nie zawsze prowadzi do zmniejszenia emisji zanieczyszczeń</a:t>
            </a:r>
          </a:p>
          <a:p>
            <a:r>
              <a:rPr lang="pl-PL" dirty="0" smtClean="0"/>
              <a:t>Nie zawsze będzie możliwe do powszechnego wdrożenia - niski stan świadomości  i przyzwyczajenia osób ogrzewających przez lata swoje mieszkania węglem. </a:t>
            </a:r>
          </a:p>
          <a:p>
            <a:r>
              <a:rPr lang="pl-PL" dirty="0" smtClean="0"/>
              <a:t>Jest bardziej czasochłonne, a więc mniej wygodne w praktycznym codziennym stosowaniu (prawidłowo realizowane za każdym razem wymaga ponownego rozpalania kotła). </a:t>
            </a:r>
          </a:p>
          <a:p>
            <a:r>
              <a:rPr lang="pl-PL" dirty="0" smtClean="0"/>
              <a:t>W wielu przypadkach prowadzi do obniżenia mocy kotła – a więc do zmniejszenia komfortu cieplnego użytkownika.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43C58-A6A1-4EEE-A726-904AEE50FD4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832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Źródło</a:t>
            </a:r>
            <a:r>
              <a:rPr lang="pl-PL" baseline="0" dirty="0" smtClean="0"/>
              <a:t> </a:t>
            </a:r>
            <a:r>
              <a:rPr lang="pl-PL" dirty="0" smtClean="0"/>
              <a:t>znacznej emisji zanieczyszczeń w samej kotłowni czy pomieszczeniu gdzie znajduje się kocioł, wpływając negatywnie na jakość powietrza w domu. </a:t>
            </a:r>
          </a:p>
          <a:p>
            <a:endParaRPr lang="pl-PL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 smtClean="0"/>
              <a:t>Należy pamiętać, że każdy użytkownik kupując urządzenie grzewcze powinien je eksploatować w sposób zgodny z dołączoną przez producenta instrukcją obsługi, a inna eksploatacja może stwarzać zagrożenie dla zdrowia i życia użytkownika oraz być przyczyną awarii czy utraty gwarancji udzielonej na kocioł c.o. 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43C58-A6A1-4EEE-A726-904AEE50FD42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3939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43C58-A6A1-4EEE-A726-904AEE50FD42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2684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43C58-A6A1-4EEE-A726-904AEE50FD42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6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560000" cy="18000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None/>
              <a:defRPr sz="52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Tytuł prezentacji            - do 52 pkt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79999" y="5934864"/>
            <a:ext cx="7560000" cy="442639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dodatkowe informacje/autor/ do 24 pkt</a:t>
            </a:r>
            <a:endParaRPr lang="pl-PL" dirty="0"/>
          </a:p>
        </p:txBody>
      </p:sp>
      <p:sp>
        <p:nvSpPr>
          <p:cNvPr id="9" name="Symbol zastępczy daty 5"/>
          <p:cNvSpPr txBox="1">
            <a:spLocks/>
          </p:cNvSpPr>
          <p:nvPr userDrawn="1"/>
        </p:nvSpPr>
        <p:spPr>
          <a:xfrm>
            <a:off x="6493624" y="398190"/>
            <a:ext cx="20574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pl-PL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28F1CD8-5837-4585-B2F3-8BD23ED19B2E}" type="datetimeFigureOut">
              <a:rPr lang="pl-PL" sz="1050" baseline="0" smtClean="0">
                <a:solidFill>
                  <a:srgbClr val="0067B2"/>
                </a:solidFill>
                <a:latin typeface="Arial" panose="020B0604020202020204" pitchFamily="34" charset="0"/>
              </a:rPr>
              <a:pPr algn="r"/>
              <a:t>2017-11-30</a:t>
            </a:fld>
            <a:endParaRPr lang="pl-PL" sz="1050" baseline="0" dirty="0">
              <a:solidFill>
                <a:srgbClr val="0067B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399338" cy="236849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200"/>
              </a:lnSpc>
              <a:spcBef>
                <a:spcPts val="0"/>
              </a:spcBef>
              <a:buNone/>
              <a:defRPr sz="52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Tytuł rozdziału - do 52pkt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385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1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rgbClr val="0067B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Treść: do 24 pkt./interlinia 30pkt.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178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2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rgbClr val="0067B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Treść: do 24 pkt./interlinia 30pkt.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378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3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Treść: do 24 pkt./interlinia 30pkt.</a:t>
            </a:r>
          </a:p>
        </p:txBody>
      </p:sp>
      <p:sp>
        <p:nvSpPr>
          <p:cNvPr id="7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028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560000" cy="18000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None/>
              <a:defRPr sz="52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Dziękuję za uwagę         – do 52pkt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79999" y="5934864"/>
            <a:ext cx="7560000" cy="442639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dodatkowe informacje/autor/ do 24 pkt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911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03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F1CD8-5837-4585-B2F3-8BD23ED19B2E}" type="datetimeFigureOut">
              <a:rPr lang="pl-PL" smtClean="0"/>
              <a:pPr/>
              <a:t>2017-11-30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F40F9-D8EF-48AE-8C5D-F34F6391CA2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70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3" r:id="rId5"/>
    <p:sldLayoutId id="2147483671" r:id="rId6"/>
    <p:sldLayoutId id="2147483672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753350" y="2268891"/>
            <a:ext cx="7589798" cy="314155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pl-PL" sz="3600" dirty="0" smtClean="0"/>
          </a:p>
          <a:p>
            <a:pPr algn="ctr">
              <a:lnSpc>
                <a:spcPct val="100000"/>
              </a:lnSpc>
            </a:pPr>
            <a:r>
              <a:rPr lang="pl-PL" sz="3600" dirty="0" smtClean="0"/>
              <a:t>Aspekty techniczne użytkowania instalacji grzewczych do 1 MW          na paliwa stałe</a:t>
            </a:r>
          </a:p>
          <a:p>
            <a:pPr algn="ctr">
              <a:lnSpc>
                <a:spcPct val="100000"/>
              </a:lnSpc>
            </a:pPr>
            <a:endParaRPr lang="pl-PL" sz="3600" dirty="0" smtClean="0"/>
          </a:p>
          <a:p>
            <a:pPr algn="ctr">
              <a:lnSpc>
                <a:spcPct val="100000"/>
              </a:lnSpc>
            </a:pPr>
            <a:endParaRPr lang="pl-PL" sz="2800" dirty="0"/>
          </a:p>
          <a:p>
            <a:pPr>
              <a:lnSpc>
                <a:spcPct val="100000"/>
              </a:lnSpc>
            </a:pPr>
            <a:endParaRPr lang="pl-PL" sz="32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4982" y="5597236"/>
            <a:ext cx="7934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>
                <a:solidFill>
                  <a:prstClr val="white"/>
                </a:solidFill>
              </a:rPr>
              <a:t>Urząd Marszałkowski Województwa Śląskiego</a:t>
            </a:r>
          </a:p>
          <a:p>
            <a:pPr algn="ctr"/>
            <a:r>
              <a:rPr lang="pl-PL" sz="2000" dirty="0" smtClean="0">
                <a:solidFill>
                  <a:prstClr val="white"/>
                </a:solidFill>
              </a:rPr>
              <a:t>Wydział Ochrony Środowiska </a:t>
            </a:r>
            <a:endParaRPr lang="pl-PL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92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509287" y="1886673"/>
            <a:ext cx="7859210" cy="45951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pl-PL" sz="8000" b="1" dirty="0">
                <a:solidFill>
                  <a:srgbClr val="002060"/>
                </a:solidFill>
              </a:rPr>
              <a:t>Niebezpieczeństwo poparzenia, </a:t>
            </a:r>
            <a:r>
              <a:rPr lang="pl-PL" sz="8000" b="1" dirty="0" smtClean="0">
                <a:solidFill>
                  <a:srgbClr val="002060"/>
                </a:solidFill>
              </a:rPr>
              <a:t>zaprószenia ognia lub</a:t>
            </a:r>
          </a:p>
          <a:p>
            <a:pPr>
              <a:lnSpc>
                <a:spcPct val="120000"/>
              </a:lnSpc>
            </a:pPr>
            <a:r>
              <a:rPr lang="pl-PL" sz="8000" b="1" dirty="0" smtClean="0">
                <a:solidFill>
                  <a:srgbClr val="002060"/>
                </a:solidFill>
              </a:rPr>
              <a:t> </a:t>
            </a:r>
            <a:r>
              <a:rPr lang="pl-PL" sz="8000" b="1" dirty="0">
                <a:solidFill>
                  <a:srgbClr val="002060"/>
                </a:solidFill>
              </a:rPr>
              <a:t>wzniecenia pożaru </a:t>
            </a:r>
            <a:r>
              <a:rPr lang="pl-PL" sz="8000" dirty="0">
                <a:solidFill>
                  <a:srgbClr val="002060"/>
                </a:solidFill>
              </a:rPr>
              <a:t>–  przy </a:t>
            </a:r>
            <a:r>
              <a:rPr lang="pl-PL" sz="8000" dirty="0" smtClean="0">
                <a:solidFill>
                  <a:srgbClr val="002060"/>
                </a:solidFill>
              </a:rPr>
              <a:t>każdorazowym rozpalaniu </a:t>
            </a:r>
            <a:r>
              <a:rPr lang="pl-PL" sz="8000" dirty="0">
                <a:solidFill>
                  <a:srgbClr val="002060"/>
                </a:solidFill>
              </a:rPr>
              <a:t>złoża, usuwaniu pozostałego żaru z urządzenia</a:t>
            </a:r>
            <a:r>
              <a:rPr lang="pl-PL" sz="8000" dirty="0" smtClean="0">
                <a:solidFill>
                  <a:srgbClr val="002060"/>
                </a:solidFill>
              </a:rPr>
              <a:t>, umieszczeniu </a:t>
            </a:r>
            <a:r>
              <a:rPr lang="pl-PL" sz="8000" dirty="0">
                <a:solidFill>
                  <a:srgbClr val="002060"/>
                </a:solidFill>
              </a:rPr>
              <a:t>wyjętego uprzednio żaru na porcji paliwa. </a:t>
            </a:r>
            <a:endParaRPr lang="pl-PL" sz="80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endParaRPr lang="pl-PL" sz="80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endParaRPr lang="pl-PL" sz="80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pl-PL" sz="8000" dirty="0" smtClean="0">
                <a:solidFill>
                  <a:srgbClr val="002060"/>
                </a:solidFill>
              </a:rPr>
              <a:t>Palenie „od góry” może znacząco zwiększać obciążenia cieplne komory spalania czy zmieniać rozkład temperatur i ciśnień                            w stosunku do wartości projektowych,  a także prowadzić do gwałtownych reakcji spalania. To wszystko może  mieć negatywny wpływ na bezpieczeństwo  </a:t>
            </a:r>
            <a:r>
              <a:rPr lang="pl-PL" sz="8000" b="1" u="sng" dirty="0" smtClean="0">
                <a:solidFill>
                  <a:srgbClr val="002060"/>
                </a:solidFill>
              </a:rPr>
              <a:t>użytkowania (ryzyko rozszczelnienia kotła i zaczadzenia, ryzyko wybuchu, ryzyko poparzenia)                         </a:t>
            </a:r>
            <a:r>
              <a:rPr lang="pl-PL" sz="8000" dirty="0" smtClean="0">
                <a:solidFill>
                  <a:srgbClr val="002060"/>
                </a:solidFill>
              </a:rPr>
              <a:t>i żywotność urządzenia  grzewczego czy komina. 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sz="7200" dirty="0" smtClean="0"/>
          </a:p>
          <a:p>
            <a:pPr>
              <a:lnSpc>
                <a:spcPct val="120000"/>
              </a:lnSpc>
            </a:pPr>
            <a:r>
              <a:rPr lang="pl-PL" sz="7200" dirty="0"/>
              <a:t>	</a:t>
            </a:r>
          </a:p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404337" y="234115"/>
            <a:ext cx="4167663" cy="425369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UWAGA! NIEBEZPIECZEŃSTWO!</a:t>
            </a:r>
            <a:endParaRPr lang="pl-PL" sz="2800" b="1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902" y="234115"/>
            <a:ext cx="1803029" cy="180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5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613458" y="2205089"/>
            <a:ext cx="7917083" cy="4369331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pl-PL" dirty="0" smtClean="0">
                <a:solidFill>
                  <a:srgbClr val="002060"/>
                </a:solidFill>
              </a:rPr>
              <a:t>W dniu 28 listopada 2017 roku Zarząd Województwa Śląskiego zatwierdził  </a:t>
            </a:r>
            <a:r>
              <a:rPr lang="pl-PL" b="1" dirty="0">
                <a:solidFill>
                  <a:srgbClr val="002060"/>
                </a:solidFill>
              </a:rPr>
              <a:t>Metodyka wykrywania nielegalnego </a:t>
            </a:r>
            <a:r>
              <a:rPr lang="pl-PL" b="1" dirty="0" smtClean="0">
                <a:solidFill>
                  <a:srgbClr val="002060"/>
                </a:solidFill>
              </a:rPr>
              <a:t>spalania i </a:t>
            </a:r>
            <a:r>
              <a:rPr lang="pl-PL" b="1" dirty="0">
                <a:solidFill>
                  <a:srgbClr val="002060"/>
                </a:solidFill>
              </a:rPr>
              <a:t>współspalania odpadów </a:t>
            </a:r>
            <a:r>
              <a:rPr lang="pl-PL" b="1" dirty="0" smtClean="0">
                <a:solidFill>
                  <a:srgbClr val="002060"/>
                </a:solidFill>
              </a:rPr>
              <a:t>                  w indywidualnych </a:t>
            </a:r>
            <a:r>
              <a:rPr lang="pl-PL" b="1" dirty="0">
                <a:solidFill>
                  <a:srgbClr val="002060"/>
                </a:solidFill>
              </a:rPr>
              <a:t>urządzeniach </a:t>
            </a:r>
            <a:r>
              <a:rPr lang="pl-PL" b="1" dirty="0" smtClean="0">
                <a:solidFill>
                  <a:srgbClr val="002060"/>
                </a:solidFill>
              </a:rPr>
              <a:t>grzewczych, </a:t>
            </a:r>
            <a:r>
              <a:rPr lang="pl-PL" dirty="0" smtClean="0">
                <a:solidFill>
                  <a:srgbClr val="002060"/>
                </a:solidFill>
              </a:rPr>
              <a:t>opracowaną wraz z Programem ochrony powietrza. </a:t>
            </a:r>
            <a:endParaRPr lang="pl-PL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872331" y="239918"/>
            <a:ext cx="7399337" cy="686057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/>
              <a:t>Metodyka wykrywania nielegalnego </a:t>
            </a:r>
            <a:r>
              <a:rPr lang="pl-PL" sz="2400" b="1" dirty="0" smtClean="0"/>
              <a:t>spalania                                    i </a:t>
            </a:r>
            <a:r>
              <a:rPr lang="pl-PL" sz="2400" b="1" dirty="0"/>
              <a:t>współspalania </a:t>
            </a:r>
            <a:r>
              <a:rPr lang="pl-PL" sz="2400" b="1" dirty="0" smtClean="0"/>
              <a:t>odpadów w </a:t>
            </a:r>
            <a:r>
              <a:rPr lang="pl-PL" sz="2400" b="1" dirty="0"/>
              <a:t>indywidualnych urządzeniach </a:t>
            </a:r>
            <a:r>
              <a:rPr lang="pl-PL" sz="2400" b="1" dirty="0" smtClean="0"/>
              <a:t>grzewczych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19721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385589" y="2639488"/>
            <a:ext cx="8372819" cy="2141832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002060"/>
                </a:solidFill>
              </a:rPr>
              <a:t>Przedmiotem metodyki jest sposób wykrywania spalania odpadów, w tym szczególnie bytowo – gospodarczych </a:t>
            </a:r>
            <a:r>
              <a:rPr lang="pl-PL" dirty="0" smtClean="0">
                <a:solidFill>
                  <a:srgbClr val="002060"/>
                </a:solidFill>
              </a:rPr>
              <a:t>                    w </a:t>
            </a:r>
            <a:r>
              <a:rPr lang="pl-PL" dirty="0" smtClean="0">
                <a:solidFill>
                  <a:srgbClr val="002060"/>
                </a:solidFill>
              </a:rPr>
              <a:t>indywidualnych urządzeniach grzewczych, na podstawie właściwości fizykochemicznych próbek popiołów pobranych podczas kontroli. </a:t>
            </a:r>
          </a:p>
          <a:p>
            <a:endParaRPr lang="pl-PL" dirty="0"/>
          </a:p>
        </p:txBody>
      </p:sp>
      <p:sp>
        <p:nvSpPr>
          <p:cNvPr id="5" name="Symbol zastępczy tekstu 2"/>
          <p:cNvSpPr txBox="1">
            <a:spLocks/>
          </p:cNvSpPr>
          <p:nvPr/>
        </p:nvSpPr>
        <p:spPr>
          <a:xfrm>
            <a:off x="872331" y="222204"/>
            <a:ext cx="7399337" cy="6860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0067B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400" b="1" dirty="0" smtClean="0"/>
              <a:t>Metodyka wykrywania nielegalnego spalania                                    i współspalania odpadów w indywidualnych urządzeniach grzewczych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782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385589" y="1641513"/>
            <a:ext cx="8372819" cy="4682169"/>
          </a:xfrm>
        </p:spPr>
        <p:txBody>
          <a:bodyPr>
            <a:normAutofit fontScale="92500"/>
          </a:bodyPr>
          <a:lstStyle/>
          <a:p>
            <a:pPr algn="ctr"/>
            <a:r>
              <a:rPr lang="pl-PL" dirty="0" smtClean="0">
                <a:solidFill>
                  <a:srgbClr val="002060"/>
                </a:solidFill>
              </a:rPr>
              <a:t>Zakres procedury obejmuje:</a:t>
            </a:r>
          </a:p>
          <a:p>
            <a:pPr algn="ctr"/>
            <a:endParaRPr lang="pl-PL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Postępowanie podczas poboru próbek odpadu paleniskowego.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Metody przygotowania próbek odpadu paleniskowego.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Zakres oznaczeń fizykochemicznych odpadów paleniskowych.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Metody oznaczania właściwości fizykochemicznych odpadów paleniskowych.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Sposób postępowania z wynikami oznaczeń fizykochemicznych odpadów paleniskowych. </a:t>
            </a:r>
          </a:p>
          <a:p>
            <a:endParaRPr lang="pl-PL" dirty="0"/>
          </a:p>
        </p:txBody>
      </p:sp>
      <p:sp>
        <p:nvSpPr>
          <p:cNvPr id="5" name="Symbol zastępczy tekstu 2"/>
          <p:cNvSpPr txBox="1">
            <a:spLocks/>
          </p:cNvSpPr>
          <p:nvPr/>
        </p:nvSpPr>
        <p:spPr>
          <a:xfrm>
            <a:off x="872331" y="222204"/>
            <a:ext cx="7399337" cy="6860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0067B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400" b="1" dirty="0" smtClean="0"/>
              <a:t>Metodyka wykrywania nielegalnego spalania                                    i współspalania odpadów w indywidualnych urządzeniach grzewczych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62788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792000" y="3823856"/>
            <a:ext cx="7560000" cy="2316142"/>
          </a:xfrm>
        </p:spPr>
        <p:txBody>
          <a:bodyPr>
            <a:normAutofit fontScale="85000" lnSpcReduction="2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endParaRPr lang="pl-PL" dirty="0" smtClean="0">
              <a:cs typeface="Arial" pitchFamily="34" charset="0"/>
            </a:endParaRP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dirty="0" smtClean="0">
                <a:cs typeface="Arial" pitchFamily="34" charset="0"/>
              </a:rPr>
              <a:t>Magdalena Kapuśniak</a:t>
            </a:r>
            <a:endParaRPr lang="pl-PL" dirty="0" smtClean="0">
              <a:cs typeface="Arial" pitchFamily="34" charset="0"/>
            </a:endParaRP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dirty="0" smtClean="0">
                <a:cs typeface="Arial" pitchFamily="34" charset="0"/>
              </a:rPr>
              <a:t>Urząd Marszałkowski Województwa Śląskiego </a:t>
            </a: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dirty="0" smtClean="0">
                <a:cs typeface="Arial" pitchFamily="34" charset="0"/>
              </a:rPr>
              <a:t>Wydział Ochrony Środowiska</a:t>
            </a: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dirty="0" smtClean="0">
                <a:cs typeface="Arial" pitchFamily="34" charset="0"/>
              </a:rPr>
              <a:t>Tel.  +48 (32) 77 40 </a:t>
            </a:r>
            <a:r>
              <a:rPr lang="pl-PL" dirty="0" smtClean="0">
                <a:cs typeface="Arial" pitchFamily="34" charset="0"/>
              </a:rPr>
              <a:t>709</a:t>
            </a:r>
            <a:endParaRPr lang="pl-PL" dirty="0" smtClean="0">
              <a:cs typeface="Arial" pitchFamily="34" charset="0"/>
            </a:endParaRPr>
          </a:p>
          <a:p>
            <a:pPr marL="342900" lvl="0" indent="-342900" algn="ctr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l-PL" dirty="0" smtClean="0">
              <a:cs typeface="Arial" pitchFamily="34" charset="0"/>
            </a:endParaRP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sz="2000" u="sng" dirty="0" smtClean="0">
                <a:cs typeface="Arial" pitchFamily="34" charset="0"/>
              </a:rPr>
              <a:t>www.slaskie.pl</a:t>
            </a:r>
            <a:endParaRPr lang="pl-PL" sz="2000" dirty="0" smtClean="0">
              <a:cs typeface="Arial" pitchFamily="34" charset="0"/>
            </a:endParaRP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sz="2000" dirty="0" smtClean="0">
                <a:cs typeface="Arial" pitchFamily="34" charset="0"/>
              </a:rPr>
              <a:t>srodowisko@slaskie.pl</a:t>
            </a:r>
          </a:p>
          <a:p>
            <a:pPr>
              <a:lnSpc>
                <a:spcPct val="114000"/>
              </a:lnSpc>
            </a:pP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507839" y="2520000"/>
            <a:ext cx="6128322" cy="909000"/>
          </a:xfrm>
        </p:spPr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923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0"/>
          </p:nvPr>
        </p:nvSpPr>
        <p:spPr>
          <a:xfrm>
            <a:off x="724395" y="2446316"/>
            <a:ext cx="7825839" cy="4144489"/>
          </a:xfrm>
        </p:spPr>
        <p:txBody>
          <a:bodyPr>
            <a:noAutofit/>
          </a:bodyPr>
          <a:lstStyle/>
          <a:p>
            <a:pPr marL="457200" indent="-457200" algn="ctr"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Technika „palenia od góry” – czy powinna  być polecana?</a:t>
            </a:r>
          </a:p>
          <a:p>
            <a:pPr marL="457200" indent="-457200" algn="ctr">
              <a:buAutoNum type="arabicPeriod"/>
            </a:pPr>
            <a:endParaRPr lang="pl-PL" dirty="0">
              <a:solidFill>
                <a:srgbClr val="002060"/>
              </a:solidFill>
            </a:endParaRPr>
          </a:p>
          <a:p>
            <a:pPr marL="457200" indent="-457200" algn="ctr"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Metodyka wykrywania nielegalnego spalania                        i współspalania odpadów w indywidualnych urządzeniach grzewczych.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1"/>
          </p:nvPr>
        </p:nvSpPr>
        <p:spPr>
          <a:xfrm>
            <a:off x="430151" y="482971"/>
            <a:ext cx="8265226" cy="425369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Agenda</a:t>
            </a:r>
            <a:endParaRPr lang="pl-PL" sz="28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7475">
            <a:off x="5568684" y="5201446"/>
            <a:ext cx="4110352" cy="308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5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364034" y="328190"/>
            <a:ext cx="4415635" cy="632393"/>
          </a:xfrm>
        </p:spPr>
        <p:txBody>
          <a:bodyPr>
            <a:normAutofit/>
          </a:bodyPr>
          <a:lstStyle/>
          <a:p>
            <a:r>
              <a:rPr lang="pl-PL" sz="2400" dirty="0" smtClean="0"/>
              <a:t>O co chodzi z „paleniem od góry”?</a:t>
            </a:r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71" y="1461804"/>
            <a:ext cx="7148947" cy="520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9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872330" y="1643074"/>
            <a:ext cx="7399338" cy="1275617"/>
          </a:xfrm>
        </p:spPr>
        <p:txBody>
          <a:bodyPr>
            <a:noAutofit/>
          </a:bodyPr>
          <a:lstStyle/>
          <a:p>
            <a:pPr algn="ctr"/>
            <a:r>
              <a:rPr lang="pl-PL" sz="2000" dirty="0">
                <a:solidFill>
                  <a:srgbClr val="002060"/>
                </a:solidFill>
              </a:rPr>
              <a:t>Porównanie emisyjności kotłów przy zastosowaniu „górnego spalania</a:t>
            </a:r>
            <a:r>
              <a:rPr lang="pl-PL" sz="2000" dirty="0" smtClean="0">
                <a:solidFill>
                  <a:srgbClr val="002060"/>
                </a:solidFill>
              </a:rPr>
              <a:t>” a </a:t>
            </a:r>
            <a:r>
              <a:rPr lang="pl-PL" sz="2000" dirty="0">
                <a:solidFill>
                  <a:srgbClr val="002060"/>
                </a:solidFill>
              </a:rPr>
              <a:t>wymagań klasy 5 oraz Ekoprojektu </a:t>
            </a:r>
            <a:r>
              <a:rPr lang="pl-PL" sz="2000" b="1" u="sng" dirty="0">
                <a:solidFill>
                  <a:srgbClr val="002060"/>
                </a:solidFill>
              </a:rPr>
              <a:t>dla pyłu </a:t>
            </a:r>
            <a:r>
              <a:rPr lang="pl-PL" sz="2000" dirty="0">
                <a:solidFill>
                  <a:srgbClr val="002060"/>
                </a:solidFill>
              </a:rPr>
              <a:t>dla urządzeń na </a:t>
            </a:r>
            <a:r>
              <a:rPr lang="pl-PL" sz="2000" dirty="0" smtClean="0">
                <a:solidFill>
                  <a:srgbClr val="002060"/>
                </a:solidFill>
              </a:rPr>
              <a:t>węgiel i </a:t>
            </a:r>
            <a:r>
              <a:rPr lang="pl-PL" sz="2000" dirty="0">
                <a:solidFill>
                  <a:srgbClr val="002060"/>
                </a:solidFill>
              </a:rPr>
              <a:t>drewno [w mg/m³</a:t>
            </a:r>
            <a:r>
              <a:rPr lang="pl-PL" sz="2000" dirty="0" smtClean="0">
                <a:solidFill>
                  <a:srgbClr val="002060"/>
                </a:solidFill>
              </a:rPr>
              <a:t>]     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507347" y="365135"/>
            <a:ext cx="2385400" cy="425369"/>
          </a:xfrm>
        </p:spPr>
        <p:txBody>
          <a:bodyPr>
            <a:normAutofit/>
          </a:bodyPr>
          <a:lstStyle/>
          <a:p>
            <a:r>
              <a:rPr lang="pl-PL" sz="2800" dirty="0" smtClean="0"/>
              <a:t>Emisja pyłu</a:t>
            </a:r>
            <a:endParaRPr lang="pl-PL" sz="2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94918"/>
              </p:ext>
            </p:extLst>
          </p:nvPr>
        </p:nvGraphicFramePr>
        <p:xfrm>
          <a:off x="745583" y="3168074"/>
          <a:ext cx="7652833" cy="317731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418083"/>
                <a:gridCol w="1275472"/>
                <a:gridCol w="1275472"/>
                <a:gridCol w="2683806"/>
              </a:tblGrid>
              <a:tr h="3946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Węgiel</a:t>
                      </a:r>
                      <a:endParaRPr lang="pl-PL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Drewno</a:t>
                      </a:r>
                      <a:endParaRPr lang="pl-PL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Klasa 5/ </a:t>
                      </a:r>
                      <a:r>
                        <a:rPr lang="pl-PL" sz="1800" b="1" u="none" strike="noStrike" dirty="0" err="1">
                          <a:effectLst/>
                        </a:rPr>
                        <a:t>Ecoprojekt</a:t>
                      </a:r>
                      <a:endParaRPr lang="pl-PL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46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KSW PLUS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279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182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effectLst/>
                        </a:rPr>
                        <a:t>40 </a:t>
                      </a:r>
                      <a:r>
                        <a:rPr lang="pl-PL" sz="1800" u="none" strike="noStrike" dirty="0" smtClean="0">
                          <a:effectLst/>
                        </a:rPr>
                        <a:t>mg/m</a:t>
                      </a:r>
                      <a:r>
                        <a:rPr lang="pl-PL" sz="1800" u="none" strike="noStrike" baseline="30000" dirty="0" smtClean="0">
                          <a:effectLst/>
                        </a:rPr>
                        <a:t>3</a:t>
                      </a:r>
                      <a:r>
                        <a:rPr lang="pl-PL" sz="1800" u="none" strike="noStrike" dirty="0" smtClean="0">
                          <a:effectLst/>
                        </a:rPr>
                        <a:t> </a:t>
                      </a:r>
                      <a:r>
                        <a:rPr lang="pl-PL" sz="1800" u="none" strike="noStrike" dirty="0">
                          <a:effectLst/>
                        </a:rPr>
                        <a:t>- węgiel  </a:t>
                      </a:r>
                      <a:endParaRPr lang="pl-PL" sz="18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pl-PL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l-PL" sz="1800" u="none" strike="noStrike" dirty="0" smtClean="0">
                          <a:effectLst/>
                        </a:rPr>
                        <a:t>                                                                                                                                     </a:t>
                      </a:r>
                      <a:r>
                        <a:rPr lang="pl-PL" sz="1800" u="none" strike="noStrike" dirty="0">
                          <a:effectLst/>
                        </a:rPr>
                        <a:t>60 </a:t>
                      </a:r>
                      <a:r>
                        <a:rPr lang="pl-PL" sz="1800" u="none" strike="noStrike" dirty="0" smtClean="0">
                          <a:effectLst/>
                        </a:rPr>
                        <a:t>mg/m</a:t>
                      </a:r>
                      <a:r>
                        <a:rPr lang="pl-PL" sz="1800" u="none" strike="noStrike" baseline="30000" dirty="0" smtClean="0">
                          <a:effectLst/>
                        </a:rPr>
                        <a:t>3</a:t>
                      </a:r>
                      <a:r>
                        <a:rPr lang="pl-PL" sz="1800" u="none" strike="noStrike" dirty="0" smtClean="0">
                          <a:effectLst/>
                        </a:rPr>
                        <a:t> </a:t>
                      </a:r>
                      <a:r>
                        <a:rPr lang="pl-PL" sz="1800" u="none" strike="noStrike" dirty="0">
                          <a:effectLst/>
                        </a:rPr>
                        <a:t>- drewno kawałkowe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46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MODERATOR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398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396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946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SKI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547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227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946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KOZA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848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383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20382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GENERATOR (kocioł górnego spalania)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128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105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18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872331" y="1686586"/>
            <a:ext cx="7399338" cy="1395690"/>
          </a:xfrm>
        </p:spPr>
        <p:txBody>
          <a:bodyPr>
            <a:normAutofit fontScale="92500"/>
          </a:bodyPr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Porównanie emisyjności kotłów przy zastosowaniu „górnego spalania” a wymagań klasy 5 oraz Ekoprojektu </a:t>
            </a:r>
            <a:r>
              <a:rPr lang="pl-PL" b="1" u="sng" dirty="0">
                <a:solidFill>
                  <a:srgbClr val="002060"/>
                </a:solidFill>
              </a:rPr>
              <a:t>dla CO </a:t>
            </a:r>
            <a:r>
              <a:rPr lang="pl-PL" dirty="0">
                <a:solidFill>
                  <a:srgbClr val="002060"/>
                </a:solidFill>
              </a:rPr>
              <a:t>dla urządzeń na węgiel i drewno [w mg/m³]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507346" y="374372"/>
            <a:ext cx="2385400" cy="425369"/>
          </a:xfrm>
        </p:spPr>
        <p:txBody>
          <a:bodyPr>
            <a:noAutofit/>
          </a:bodyPr>
          <a:lstStyle/>
          <a:p>
            <a:r>
              <a:rPr lang="pl-PL" sz="2800" dirty="0" smtClean="0"/>
              <a:t>Emisja CO </a:t>
            </a:r>
            <a:endParaRPr lang="pl-PL" sz="2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078375"/>
              </p:ext>
            </p:extLst>
          </p:nvPr>
        </p:nvGraphicFramePr>
        <p:xfrm>
          <a:off x="845632" y="3285475"/>
          <a:ext cx="7426037" cy="3300054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346421"/>
                <a:gridCol w="1237673"/>
                <a:gridCol w="1237673"/>
                <a:gridCol w="2604270"/>
              </a:tblGrid>
              <a:tr h="41250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Węgiel</a:t>
                      </a:r>
                      <a:endParaRPr lang="pl-PL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Drewno</a:t>
                      </a:r>
                      <a:endParaRPr lang="pl-PL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Klasa 5/ </a:t>
                      </a:r>
                      <a:r>
                        <a:rPr lang="pl-PL" sz="1800" b="1" u="none" strike="noStrike" dirty="0" err="1">
                          <a:effectLst/>
                        </a:rPr>
                        <a:t>Ecoprojekt</a:t>
                      </a:r>
                      <a:endParaRPr lang="pl-PL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50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KSW PLUS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8171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7828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effectLst/>
                        </a:rPr>
                        <a:t>500 </a:t>
                      </a:r>
                      <a:r>
                        <a:rPr lang="pl-PL" sz="1800" u="none" strike="noStrike" dirty="0" smtClean="0">
                          <a:effectLst/>
                        </a:rPr>
                        <a:t>mg/m</a:t>
                      </a:r>
                      <a:r>
                        <a:rPr lang="pl-PL" sz="1800" u="none" strike="noStrike" baseline="30000" dirty="0" smtClean="0">
                          <a:effectLst/>
                        </a:rPr>
                        <a:t>3</a:t>
                      </a:r>
                      <a:r>
                        <a:rPr lang="pl-PL" sz="1800" u="none" strike="noStrike" dirty="0" smtClean="0">
                          <a:effectLst/>
                        </a:rPr>
                        <a:t> </a:t>
                      </a:r>
                      <a:r>
                        <a:rPr lang="pl-PL" sz="1800" u="none" strike="noStrike" dirty="0">
                          <a:effectLst/>
                        </a:rPr>
                        <a:t>- kocioł </a:t>
                      </a:r>
                      <a:r>
                        <a:rPr lang="pl-PL" sz="1800" u="none" strike="noStrike" dirty="0" smtClean="0">
                          <a:effectLst/>
                        </a:rPr>
                        <a:t>automatyczny</a:t>
                      </a:r>
                    </a:p>
                    <a:p>
                      <a:pPr algn="ctr" fontAlgn="ctr"/>
                      <a:endParaRPr lang="pl-PL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l-PL" sz="1800" u="none" strike="noStrike" dirty="0" smtClean="0">
                          <a:effectLst/>
                        </a:rPr>
                        <a:t>                                                                                                                                       </a:t>
                      </a:r>
                      <a:r>
                        <a:rPr lang="pl-PL" sz="1800" u="none" strike="noStrike" dirty="0">
                          <a:effectLst/>
                        </a:rPr>
                        <a:t>700 </a:t>
                      </a:r>
                      <a:r>
                        <a:rPr lang="pl-PL" sz="1800" u="none" strike="noStrike" dirty="0" smtClean="0">
                          <a:effectLst/>
                        </a:rPr>
                        <a:t>mg/m</a:t>
                      </a:r>
                      <a:r>
                        <a:rPr lang="pl-PL" sz="1800" u="none" strike="noStrike" baseline="30000" dirty="0" smtClean="0">
                          <a:effectLst/>
                        </a:rPr>
                        <a:t>3</a:t>
                      </a:r>
                      <a:r>
                        <a:rPr lang="pl-PL" sz="1800" u="none" strike="noStrike" dirty="0" smtClean="0">
                          <a:effectLst/>
                        </a:rPr>
                        <a:t> </a:t>
                      </a:r>
                      <a:r>
                        <a:rPr lang="pl-PL" sz="1800" u="none" strike="noStrike" dirty="0">
                          <a:effectLst/>
                        </a:rPr>
                        <a:t>- kocioł ręczny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50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MODERATOR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3966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11589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1250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SKI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4063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5203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1250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KOZA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6276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5918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23751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GENERATOR (kocioł górnego spalania)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12961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3930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8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5576888" y="1846274"/>
            <a:ext cx="3363912" cy="4595296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3200" dirty="0" smtClean="0">
                <a:solidFill>
                  <a:srgbClr val="002060"/>
                </a:solidFill>
              </a:rPr>
              <a:t>Bardzo </a:t>
            </a:r>
            <a:r>
              <a:rPr lang="pl-PL" sz="3200" dirty="0">
                <a:solidFill>
                  <a:srgbClr val="002060"/>
                </a:solidFill>
              </a:rPr>
              <a:t>wysoki wzrost stężenia </a:t>
            </a:r>
            <a:r>
              <a:rPr lang="pl-PL" sz="3200" dirty="0" err="1" smtClean="0">
                <a:solidFill>
                  <a:srgbClr val="002060"/>
                </a:solidFill>
              </a:rPr>
              <a:t>benzo</a:t>
            </a:r>
            <a:r>
              <a:rPr lang="pl-PL" sz="3200" dirty="0" smtClean="0">
                <a:solidFill>
                  <a:srgbClr val="002060"/>
                </a:solidFill>
              </a:rPr>
              <a:t>[a]</a:t>
            </a:r>
            <a:r>
              <a:rPr lang="pl-PL" sz="3200" dirty="0" err="1" smtClean="0">
                <a:solidFill>
                  <a:srgbClr val="002060"/>
                </a:solidFill>
              </a:rPr>
              <a:t>pirenu</a:t>
            </a:r>
            <a:r>
              <a:rPr lang="pl-PL" sz="3200" dirty="0" smtClean="0">
                <a:solidFill>
                  <a:srgbClr val="002060"/>
                </a:solidFill>
              </a:rPr>
              <a:t>” </a:t>
            </a:r>
            <a:r>
              <a:rPr lang="pl-PL" sz="3200" dirty="0">
                <a:solidFill>
                  <a:srgbClr val="002060"/>
                </a:solidFill>
              </a:rPr>
              <a:t>– dwudziestokrotna różnica. </a:t>
            </a:r>
            <a:endParaRPr lang="pl-PL" sz="32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endParaRPr lang="pl-PL" sz="32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3200" dirty="0" smtClean="0">
                <a:solidFill>
                  <a:srgbClr val="002060"/>
                </a:solidFill>
              </a:rPr>
              <a:t>Emisja </a:t>
            </a:r>
            <a:r>
              <a:rPr lang="pl-PL" sz="3200" dirty="0">
                <a:solidFill>
                  <a:srgbClr val="002060"/>
                </a:solidFill>
              </a:rPr>
              <a:t>pyłu </a:t>
            </a:r>
            <a:r>
              <a:rPr lang="pl-PL" sz="3200" dirty="0" smtClean="0">
                <a:solidFill>
                  <a:srgbClr val="002060"/>
                </a:solidFill>
              </a:rPr>
              <a:t>była </a:t>
            </a:r>
            <a:r>
              <a:rPr lang="pl-PL" sz="3200" dirty="0">
                <a:solidFill>
                  <a:srgbClr val="002060"/>
                </a:solidFill>
              </a:rPr>
              <a:t>trzykrotnie wyższa niż w urządzeniach spełniających wymagania Ekoprojektu (60 mg/m³). </a:t>
            </a:r>
            <a:endParaRPr lang="pl-PL" sz="32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endParaRPr lang="pl-PL" sz="32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3200" dirty="0" smtClean="0">
                <a:solidFill>
                  <a:srgbClr val="002060"/>
                </a:solidFill>
              </a:rPr>
              <a:t>Nie</a:t>
            </a:r>
            <a:r>
              <a:rPr lang="pl-PL" sz="3200" dirty="0">
                <a:solidFill>
                  <a:srgbClr val="002060"/>
                </a:solidFill>
              </a:rPr>
              <a:t> uległa zmianie również moc kotła. </a:t>
            </a:r>
            <a:endParaRPr lang="pl-PL" sz="32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endParaRPr lang="pl-PL" sz="32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3200" dirty="0" smtClean="0">
                <a:solidFill>
                  <a:srgbClr val="002060"/>
                </a:solidFill>
              </a:rPr>
              <a:t>Stężenie </a:t>
            </a:r>
            <a:r>
              <a:rPr lang="pl-PL" sz="3200" dirty="0" err="1">
                <a:solidFill>
                  <a:srgbClr val="002060"/>
                </a:solidFill>
              </a:rPr>
              <a:t>NOx</a:t>
            </a:r>
            <a:r>
              <a:rPr lang="pl-PL" sz="3200" dirty="0">
                <a:solidFill>
                  <a:srgbClr val="002060"/>
                </a:solidFill>
              </a:rPr>
              <a:t> było dwukrotnie wyższe przy paleniu „od góry”. </a:t>
            </a:r>
            <a:endParaRPr lang="pl-PL" sz="32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endParaRPr lang="pl-PL" sz="3200" dirty="0" smtClean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3200" dirty="0" smtClean="0">
                <a:solidFill>
                  <a:srgbClr val="002060"/>
                </a:solidFill>
              </a:rPr>
              <a:t>Emisja </a:t>
            </a:r>
            <a:r>
              <a:rPr lang="pl-PL" sz="3200" dirty="0">
                <a:solidFill>
                  <a:srgbClr val="002060"/>
                </a:solidFill>
              </a:rPr>
              <a:t>CO była wielokrotnie wyższa niż w kotłach klasy 5 </a:t>
            </a:r>
            <a:r>
              <a:rPr lang="pl-PL" sz="3200" dirty="0" smtClean="0">
                <a:solidFill>
                  <a:srgbClr val="002060"/>
                </a:solidFill>
              </a:rPr>
              <a:t>–</a:t>
            </a:r>
            <a:r>
              <a:rPr lang="pl-PL" sz="3200" dirty="0">
                <a:solidFill>
                  <a:srgbClr val="002060"/>
                </a:solidFill>
              </a:rPr>
              <a:t> </a:t>
            </a:r>
            <a:endParaRPr lang="pl-PL" sz="32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3200" dirty="0">
                <a:solidFill>
                  <a:srgbClr val="002060"/>
                </a:solidFill>
              </a:rPr>
              <a:t> </a:t>
            </a:r>
            <a:r>
              <a:rPr lang="pl-PL" sz="3200" dirty="0" smtClean="0">
                <a:solidFill>
                  <a:srgbClr val="002060"/>
                </a:solidFill>
              </a:rPr>
              <a:t>         11 </a:t>
            </a:r>
            <a:r>
              <a:rPr lang="pl-PL" sz="3200" dirty="0">
                <a:solidFill>
                  <a:srgbClr val="002060"/>
                </a:solidFill>
              </a:rPr>
              <a:t>razy w przypadku </a:t>
            </a:r>
            <a:r>
              <a:rPr lang="pl-PL" sz="3200" dirty="0" err="1">
                <a:solidFill>
                  <a:srgbClr val="002060"/>
                </a:solidFill>
              </a:rPr>
              <a:t>rozpału</a:t>
            </a:r>
            <a:r>
              <a:rPr lang="pl-PL" sz="3200" dirty="0">
                <a:solidFill>
                  <a:srgbClr val="002060"/>
                </a:solidFill>
              </a:rPr>
              <a:t> „od </a:t>
            </a:r>
            <a:r>
              <a:rPr lang="pl-PL" sz="3200" dirty="0" smtClean="0">
                <a:solidFill>
                  <a:srgbClr val="002060"/>
                </a:solidFill>
              </a:rPr>
              <a:t>          </a:t>
            </a:r>
          </a:p>
          <a:p>
            <a:pPr>
              <a:lnSpc>
                <a:spcPct val="120000"/>
              </a:lnSpc>
              <a:tabLst>
                <a:tab pos="536575" algn="l"/>
              </a:tabLst>
            </a:pPr>
            <a:r>
              <a:rPr lang="pl-PL" sz="3200" dirty="0">
                <a:solidFill>
                  <a:srgbClr val="002060"/>
                </a:solidFill>
              </a:rPr>
              <a:t> </a:t>
            </a:r>
            <a:r>
              <a:rPr lang="pl-PL" sz="3200" dirty="0" smtClean="0">
                <a:solidFill>
                  <a:srgbClr val="002060"/>
                </a:solidFill>
              </a:rPr>
              <a:t>          góry”.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endParaRPr lang="pl-PL" sz="3200" dirty="0"/>
          </a:p>
          <a:p>
            <a:pPr>
              <a:lnSpc>
                <a:spcPct val="120000"/>
              </a:lnSpc>
            </a:pP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438977" y="434902"/>
            <a:ext cx="3671108" cy="730089"/>
          </a:xfrm>
        </p:spPr>
        <p:txBody>
          <a:bodyPr>
            <a:noAutofit/>
          </a:bodyPr>
          <a:lstStyle/>
          <a:p>
            <a:r>
              <a:rPr lang="pl-PL" sz="2400" dirty="0" smtClean="0"/>
              <a:t>Kocioł komorowy + drewno</a:t>
            </a:r>
            <a:endParaRPr lang="pl-PL" sz="2400" dirty="0"/>
          </a:p>
        </p:txBody>
      </p:sp>
      <p:pic>
        <p:nvPicPr>
          <p:cNvPr id="4" name="Obraz 3" descr="https://powietrze.malopolska.pl/wp/wp-content/uploads/2017/08/1-2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001893"/>
            <a:ext cx="5260975" cy="372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864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5803639" y="1735438"/>
            <a:ext cx="3275705" cy="4646890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Znaczny spadek </a:t>
            </a:r>
            <a:r>
              <a:rPr lang="pl-PL" sz="1400" dirty="0">
                <a:solidFill>
                  <a:srgbClr val="002060"/>
                </a:solidFill>
              </a:rPr>
              <a:t>mocy </a:t>
            </a:r>
            <a:r>
              <a:rPr lang="pl-PL" sz="1400" dirty="0" smtClean="0">
                <a:solidFill>
                  <a:srgbClr val="002060"/>
                </a:solidFill>
              </a:rPr>
              <a:t>kotła.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endParaRPr lang="pl-PL" sz="14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Znaczny </a:t>
            </a:r>
            <a:r>
              <a:rPr lang="pl-PL" sz="1400" dirty="0">
                <a:solidFill>
                  <a:srgbClr val="002060"/>
                </a:solidFill>
              </a:rPr>
              <a:t>spadek stężeń pyłu oraz </a:t>
            </a:r>
            <a:r>
              <a:rPr lang="pl-PL" sz="1400" dirty="0" err="1" smtClean="0">
                <a:solidFill>
                  <a:srgbClr val="002060"/>
                </a:solidFill>
              </a:rPr>
              <a:t>benzo</a:t>
            </a:r>
            <a:r>
              <a:rPr lang="pl-PL" sz="1400" dirty="0" smtClean="0">
                <a:solidFill>
                  <a:srgbClr val="002060"/>
                </a:solidFill>
              </a:rPr>
              <a:t>[a]</a:t>
            </a:r>
            <a:r>
              <a:rPr lang="pl-PL" sz="1400" dirty="0" err="1" smtClean="0">
                <a:solidFill>
                  <a:srgbClr val="002060"/>
                </a:solidFill>
              </a:rPr>
              <a:t>pirenu</a:t>
            </a:r>
            <a:r>
              <a:rPr lang="pl-PL" sz="1400" dirty="0" smtClean="0">
                <a:solidFill>
                  <a:srgbClr val="002060"/>
                </a:solidFill>
              </a:rPr>
              <a:t> – nadal </a:t>
            </a:r>
            <a:r>
              <a:rPr lang="pl-PL" sz="1400" dirty="0">
                <a:solidFill>
                  <a:srgbClr val="002060"/>
                </a:solidFill>
              </a:rPr>
              <a:t>są </a:t>
            </a:r>
            <a:r>
              <a:rPr lang="pl-PL" sz="1400" dirty="0" smtClean="0">
                <a:solidFill>
                  <a:srgbClr val="002060"/>
                </a:solidFill>
              </a:rPr>
              <a:t>one 7-krotnie </a:t>
            </a:r>
            <a:r>
              <a:rPr lang="pl-PL" sz="1400" dirty="0">
                <a:solidFill>
                  <a:srgbClr val="002060"/>
                </a:solidFill>
              </a:rPr>
              <a:t>wyższe niż w przypadku kotłów </a:t>
            </a:r>
            <a:r>
              <a:rPr lang="pl-PL" sz="1400" dirty="0" smtClean="0">
                <a:solidFill>
                  <a:srgbClr val="002060"/>
                </a:solidFill>
              </a:rPr>
              <a:t>automatycznych klasy </a:t>
            </a:r>
            <a:r>
              <a:rPr lang="pl-PL" sz="1400" dirty="0">
                <a:solidFill>
                  <a:srgbClr val="002060"/>
                </a:solidFill>
              </a:rPr>
              <a:t>5 oraz spełniających wymogi </a:t>
            </a:r>
            <a:r>
              <a:rPr lang="pl-PL" sz="1400" dirty="0" smtClean="0">
                <a:solidFill>
                  <a:srgbClr val="002060"/>
                </a:solidFill>
              </a:rPr>
              <a:t>Ekoprojektu.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endParaRPr lang="pl-PL" sz="14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Wyższa emisja SO</a:t>
            </a:r>
            <a:r>
              <a:rPr lang="pl-PL" sz="1400" dirty="0">
                <a:solidFill>
                  <a:srgbClr val="002060"/>
                </a:solidFill>
              </a:rPr>
              <a:t>₂ oraz </a:t>
            </a:r>
            <a:r>
              <a:rPr lang="pl-PL" sz="1400" dirty="0" err="1" smtClean="0">
                <a:solidFill>
                  <a:srgbClr val="002060"/>
                </a:solidFill>
              </a:rPr>
              <a:t>NOx</a:t>
            </a:r>
            <a:r>
              <a:rPr lang="pl-PL" sz="1400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endParaRPr lang="pl-PL" sz="14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Bardzo </a:t>
            </a:r>
            <a:r>
              <a:rPr lang="pl-PL" sz="1400" dirty="0">
                <a:solidFill>
                  <a:srgbClr val="002060"/>
                </a:solidFill>
              </a:rPr>
              <a:t>wysokie stężenia </a:t>
            </a:r>
            <a:r>
              <a:rPr lang="pl-PL" sz="1400" dirty="0" smtClean="0">
                <a:solidFill>
                  <a:srgbClr val="002060"/>
                </a:solidFill>
              </a:rPr>
              <a:t>CO – ok. </a:t>
            </a:r>
            <a:r>
              <a:rPr lang="pl-PL" sz="1400" dirty="0">
                <a:solidFill>
                  <a:srgbClr val="002060"/>
                </a:solidFill>
              </a:rPr>
              <a:t>8000-9000 </a:t>
            </a:r>
            <a:r>
              <a:rPr lang="pl-PL" sz="1400" dirty="0" smtClean="0">
                <a:solidFill>
                  <a:srgbClr val="002060"/>
                </a:solidFill>
              </a:rPr>
              <a:t>mg/m³. </a:t>
            </a:r>
            <a:r>
              <a:rPr lang="pl-PL" sz="1400" dirty="0">
                <a:solidFill>
                  <a:srgbClr val="002060"/>
                </a:solidFill>
              </a:rPr>
              <a:t>Jest to kilkanaście razy więcej niż w </a:t>
            </a:r>
            <a:r>
              <a:rPr lang="pl-PL" sz="1400" dirty="0" smtClean="0">
                <a:solidFill>
                  <a:srgbClr val="002060"/>
                </a:solidFill>
              </a:rPr>
              <a:t> </a:t>
            </a:r>
            <a:r>
              <a:rPr lang="pl-PL" sz="1400" dirty="0">
                <a:solidFill>
                  <a:srgbClr val="002060"/>
                </a:solidFill>
              </a:rPr>
              <a:t>kotłach spełniających wymogi klasy 5 czy Ekoprojektu, gdzie maksymalna emisja wynosi </a:t>
            </a:r>
            <a:r>
              <a:rPr lang="pl-PL" sz="1400" dirty="0" smtClean="0">
                <a:solidFill>
                  <a:srgbClr val="002060"/>
                </a:solidFill>
              </a:rPr>
              <a:t>               500 </a:t>
            </a:r>
            <a:r>
              <a:rPr lang="pl-PL" sz="1400" dirty="0">
                <a:solidFill>
                  <a:srgbClr val="002060"/>
                </a:solidFill>
              </a:rPr>
              <a:t>mg/m³ dla kotłów automatycznych oraz 700 mg/m³ dla ręcznych.</a:t>
            </a:r>
          </a:p>
          <a:p>
            <a:pPr>
              <a:lnSpc>
                <a:spcPct val="100000"/>
              </a:lnSpc>
            </a:pPr>
            <a:endParaRPr lang="pl-PL" sz="9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535710" y="448262"/>
            <a:ext cx="4498108" cy="456902"/>
          </a:xfrm>
        </p:spPr>
        <p:txBody>
          <a:bodyPr>
            <a:noAutofit/>
          </a:bodyPr>
          <a:lstStyle/>
          <a:p>
            <a:r>
              <a:rPr lang="pl-PL" sz="2400" dirty="0" smtClean="0"/>
              <a:t>Kocioł komorowy + węgiel orzech</a:t>
            </a:r>
            <a:endParaRPr lang="pl-PL" sz="2400" dirty="0"/>
          </a:p>
        </p:txBody>
      </p:sp>
      <p:pic>
        <p:nvPicPr>
          <p:cNvPr id="4" name="Obraz 3" descr="https://powietrze.malopolska.pl/wp/wp-content/uploads/2017/08/1-2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05" y="1511675"/>
            <a:ext cx="5474335" cy="3871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894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5805747" y="1514765"/>
            <a:ext cx="3218179" cy="47844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Stężenia pyłu  przy </a:t>
            </a:r>
            <a:r>
              <a:rPr lang="pl-PL" sz="1400" dirty="0" err="1">
                <a:solidFill>
                  <a:srgbClr val="002060"/>
                </a:solidFill>
              </a:rPr>
              <a:t>rozpale</a:t>
            </a:r>
            <a:r>
              <a:rPr lang="pl-PL" sz="1400" dirty="0">
                <a:solidFill>
                  <a:srgbClr val="002060"/>
                </a:solidFill>
              </a:rPr>
              <a:t> „od </a:t>
            </a:r>
            <a:r>
              <a:rPr lang="pl-PL" sz="1400" dirty="0" smtClean="0">
                <a:solidFill>
                  <a:srgbClr val="002060"/>
                </a:solidFill>
              </a:rPr>
              <a:t>góry były </a:t>
            </a:r>
            <a:r>
              <a:rPr lang="pl-PL" sz="1400" dirty="0">
                <a:solidFill>
                  <a:srgbClr val="002060"/>
                </a:solidFill>
              </a:rPr>
              <a:t>o  17 razy wyższe niż maksymalne wskaźniki emisji dla urządzeń spełniających wymogi Ekoprojektu (50 mg/m³</a:t>
            </a:r>
            <a:r>
              <a:rPr lang="pl-PL" sz="1400" dirty="0" smtClean="0">
                <a:solidFill>
                  <a:srgbClr val="002060"/>
                </a:solidFill>
              </a:rPr>
              <a:t>).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endParaRPr lang="pl-PL" sz="14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Stężenia </a:t>
            </a:r>
            <a:r>
              <a:rPr lang="pl-PL" sz="1400" dirty="0" err="1">
                <a:solidFill>
                  <a:srgbClr val="002060"/>
                </a:solidFill>
              </a:rPr>
              <a:t>benzo</a:t>
            </a:r>
            <a:r>
              <a:rPr lang="pl-PL" sz="1400" dirty="0">
                <a:solidFill>
                  <a:srgbClr val="002060"/>
                </a:solidFill>
              </a:rPr>
              <a:t>[a]</a:t>
            </a:r>
            <a:r>
              <a:rPr lang="pl-PL" sz="1400" dirty="0" err="1">
                <a:solidFill>
                  <a:srgbClr val="002060"/>
                </a:solidFill>
              </a:rPr>
              <a:t>pirenu</a:t>
            </a:r>
            <a:r>
              <a:rPr lang="pl-PL" sz="1400" dirty="0">
                <a:solidFill>
                  <a:srgbClr val="002060"/>
                </a:solidFill>
              </a:rPr>
              <a:t> były niższe około dwukrotnie w przypadku palenia „od góry</a:t>
            </a:r>
            <a:r>
              <a:rPr lang="pl-PL" sz="1400" dirty="0" smtClean="0">
                <a:solidFill>
                  <a:srgbClr val="002060"/>
                </a:solidFill>
              </a:rPr>
              <a:t>”.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endParaRPr lang="pl-PL" sz="14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Moc </a:t>
            </a:r>
            <a:r>
              <a:rPr lang="pl-PL" sz="1400" dirty="0">
                <a:solidFill>
                  <a:srgbClr val="002060"/>
                </a:solidFill>
              </a:rPr>
              <a:t>ogrzewacza była porównywalna przy wykorzystaniu obu metod. </a:t>
            </a:r>
            <a:endParaRPr lang="pl-PL" sz="14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20000"/>
              </a:lnSpc>
              <a:buAutoNum type="arabicPeriod"/>
            </a:pPr>
            <a:endParaRPr lang="pl-PL" sz="14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Również </a:t>
            </a:r>
            <a:r>
              <a:rPr lang="pl-PL" sz="1400" dirty="0">
                <a:solidFill>
                  <a:srgbClr val="002060"/>
                </a:solidFill>
              </a:rPr>
              <a:t>stężenia SO₂ oraz </a:t>
            </a:r>
            <a:r>
              <a:rPr lang="pl-PL" sz="1400" dirty="0" err="1">
                <a:solidFill>
                  <a:srgbClr val="002060"/>
                </a:solidFill>
              </a:rPr>
              <a:t>NOx</a:t>
            </a:r>
            <a:r>
              <a:rPr lang="pl-PL" sz="1400" dirty="0">
                <a:solidFill>
                  <a:srgbClr val="002060"/>
                </a:solidFill>
              </a:rPr>
              <a:t> były podobne</a:t>
            </a:r>
            <a:r>
              <a:rPr lang="pl-PL" sz="1400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endParaRPr lang="pl-PL" sz="14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pl-PL" sz="1400" dirty="0" smtClean="0">
                <a:solidFill>
                  <a:srgbClr val="002060"/>
                </a:solidFill>
              </a:rPr>
              <a:t>Emisja </a:t>
            </a:r>
            <a:r>
              <a:rPr lang="pl-PL" sz="1400" dirty="0">
                <a:solidFill>
                  <a:srgbClr val="002060"/>
                </a:solidFill>
              </a:rPr>
              <a:t>CO była podobnie wysoka w obydwu przypadkach.</a:t>
            </a:r>
          </a:p>
          <a:p>
            <a:pPr>
              <a:lnSpc>
                <a:spcPct val="120000"/>
              </a:lnSpc>
            </a:pPr>
            <a:endParaRPr lang="pl-PL" sz="1400" dirty="0" smtClean="0"/>
          </a:p>
          <a:p>
            <a:pPr>
              <a:lnSpc>
                <a:spcPct val="120000"/>
              </a:lnSpc>
            </a:pPr>
            <a:endParaRPr lang="pl-PL" sz="1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456507" y="226590"/>
            <a:ext cx="4115493" cy="687811"/>
          </a:xfrm>
        </p:spPr>
        <p:txBody>
          <a:bodyPr>
            <a:normAutofit/>
          </a:bodyPr>
          <a:lstStyle/>
          <a:p>
            <a:r>
              <a:rPr lang="pl-PL" sz="2400" dirty="0" smtClean="0"/>
              <a:t>Ogrzewacz pomieszczeń „KOZA” + węgiel orzech</a:t>
            </a:r>
            <a:endParaRPr lang="pl-PL" sz="2400" dirty="0"/>
          </a:p>
        </p:txBody>
      </p:sp>
      <p:pic>
        <p:nvPicPr>
          <p:cNvPr id="4" name="Obraz 3" descr="https://powietrze.malopolska.pl/wp/wp-content/uploads/2017/08/1-3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07" y="1816562"/>
            <a:ext cx="5552440" cy="3926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997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352540" y="1608464"/>
            <a:ext cx="8427903" cy="505674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pl-PL" sz="2800" b="1" dirty="0" smtClean="0">
                <a:solidFill>
                  <a:srgbClr val="002060"/>
                </a:solidFill>
              </a:rPr>
              <a:t>„Górne spalanie”: 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Nie </a:t>
            </a:r>
            <a:r>
              <a:rPr lang="pl-PL" sz="2000" dirty="0">
                <a:solidFill>
                  <a:srgbClr val="002060"/>
                </a:solidFill>
              </a:rPr>
              <a:t>zawsze jest wykonalne </a:t>
            </a:r>
            <a:r>
              <a:rPr lang="pl-PL" sz="2000" dirty="0" smtClean="0">
                <a:solidFill>
                  <a:srgbClr val="002060"/>
                </a:solidFill>
              </a:rPr>
              <a:t>technicznie 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Nie </a:t>
            </a:r>
            <a:r>
              <a:rPr lang="pl-PL" sz="2000" dirty="0">
                <a:solidFill>
                  <a:srgbClr val="002060"/>
                </a:solidFill>
              </a:rPr>
              <a:t>zawsze jest bezpieczne dla </a:t>
            </a:r>
            <a:r>
              <a:rPr lang="pl-PL" sz="2000" dirty="0" smtClean="0">
                <a:solidFill>
                  <a:srgbClr val="002060"/>
                </a:solidFill>
              </a:rPr>
              <a:t>użytkownika 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Nie </a:t>
            </a:r>
            <a:r>
              <a:rPr lang="pl-PL" sz="2000" dirty="0">
                <a:solidFill>
                  <a:srgbClr val="002060"/>
                </a:solidFill>
              </a:rPr>
              <a:t>zawsze prowadzi do zmniejszenia emisji </a:t>
            </a:r>
            <a:r>
              <a:rPr lang="pl-PL" sz="2000" dirty="0" smtClean="0">
                <a:solidFill>
                  <a:srgbClr val="002060"/>
                </a:solidFill>
              </a:rPr>
              <a:t>zanieczyszczeń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Nie </a:t>
            </a:r>
            <a:r>
              <a:rPr lang="pl-PL" sz="2000" dirty="0">
                <a:solidFill>
                  <a:srgbClr val="002060"/>
                </a:solidFill>
              </a:rPr>
              <a:t>zawsze będzie możliwe do powszechnego </a:t>
            </a:r>
            <a:r>
              <a:rPr lang="pl-PL" sz="2000" dirty="0" smtClean="0">
                <a:solidFill>
                  <a:srgbClr val="002060"/>
                </a:solidFill>
              </a:rPr>
              <a:t>wdrożenia 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Jest </a:t>
            </a:r>
            <a:r>
              <a:rPr lang="pl-PL" sz="2000" dirty="0">
                <a:solidFill>
                  <a:srgbClr val="002060"/>
                </a:solidFill>
              </a:rPr>
              <a:t>bardziej czasochłonne, a więc mniej wygodne </a:t>
            </a:r>
            <a:r>
              <a:rPr lang="pl-PL" sz="2000" dirty="0" smtClean="0">
                <a:solidFill>
                  <a:srgbClr val="002060"/>
                </a:solidFill>
              </a:rPr>
              <a:t>                                         w </a:t>
            </a:r>
            <a:r>
              <a:rPr lang="pl-PL" sz="2000" dirty="0">
                <a:solidFill>
                  <a:srgbClr val="002060"/>
                </a:solidFill>
              </a:rPr>
              <a:t>praktycznym codziennym </a:t>
            </a:r>
            <a:r>
              <a:rPr lang="pl-PL" sz="2000" dirty="0" smtClean="0">
                <a:solidFill>
                  <a:srgbClr val="002060"/>
                </a:solidFill>
              </a:rPr>
              <a:t>stosowaniu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W wielu przypadkach prowadzi </a:t>
            </a:r>
            <a:r>
              <a:rPr lang="pl-PL" sz="2000" dirty="0">
                <a:solidFill>
                  <a:srgbClr val="002060"/>
                </a:solidFill>
              </a:rPr>
              <a:t>do obniżenia mocy kotła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562208" y="393178"/>
            <a:ext cx="2385400" cy="425369"/>
          </a:xfrm>
        </p:spPr>
        <p:txBody>
          <a:bodyPr>
            <a:noAutofit/>
          </a:bodyPr>
          <a:lstStyle/>
          <a:p>
            <a:r>
              <a:rPr lang="pl-PL" sz="3200" b="1" dirty="0" smtClean="0"/>
              <a:t>Wnioski</a:t>
            </a:r>
            <a:endParaRPr lang="pl-PL" sz="3200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14316" y="4328316"/>
            <a:ext cx="3552322" cy="150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76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1490</TotalTime>
  <Words>741</Words>
  <Application>Microsoft Office PowerPoint</Application>
  <PresentationFormat>Pokaz na ekranie (4:3)</PresentationFormat>
  <Paragraphs>143</Paragraphs>
  <Slides>14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Menszek Rafał</dc:creator>
  <cp:lastModifiedBy>Kapuśniak Magdalena</cp:lastModifiedBy>
  <cp:revision>117</cp:revision>
  <dcterms:created xsi:type="dcterms:W3CDTF">2016-11-14T12:41:26Z</dcterms:created>
  <dcterms:modified xsi:type="dcterms:W3CDTF">2017-11-30T12:32:26Z</dcterms:modified>
</cp:coreProperties>
</file>