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63" r:id="rId3"/>
    <p:sldMasterId id="2147483968" r:id="rId4"/>
    <p:sldMasterId id="2147483984" r:id="rId5"/>
  </p:sldMasterIdLst>
  <p:notesMasterIdLst>
    <p:notesMasterId r:id="rId30"/>
  </p:notesMasterIdLst>
  <p:sldIdLst>
    <p:sldId id="399" r:id="rId6"/>
    <p:sldId id="401" r:id="rId7"/>
    <p:sldId id="395" r:id="rId8"/>
    <p:sldId id="381" r:id="rId9"/>
    <p:sldId id="414" r:id="rId10"/>
    <p:sldId id="415" r:id="rId11"/>
    <p:sldId id="364" r:id="rId12"/>
    <p:sldId id="416" r:id="rId13"/>
    <p:sldId id="389" r:id="rId14"/>
    <p:sldId id="393" r:id="rId15"/>
    <p:sldId id="450" r:id="rId16"/>
    <p:sldId id="434" r:id="rId17"/>
    <p:sldId id="439" r:id="rId18"/>
    <p:sldId id="442" r:id="rId19"/>
    <p:sldId id="447" r:id="rId20"/>
    <p:sldId id="444" r:id="rId21"/>
    <p:sldId id="445" r:id="rId22"/>
    <p:sldId id="448" r:id="rId23"/>
    <p:sldId id="431" r:id="rId24"/>
    <p:sldId id="433" r:id="rId25"/>
    <p:sldId id="451" r:id="rId26"/>
    <p:sldId id="438" r:id="rId27"/>
    <p:sldId id="440" r:id="rId28"/>
    <p:sldId id="432" r:id="rId29"/>
  </p:sldIdLst>
  <p:sldSz cx="13004800" cy="9753600"/>
  <p:notesSz cx="6858000" cy="9144000"/>
  <p:defaultTextStyle>
    <a:defPPr>
      <a:defRPr lang="pl-PL"/>
    </a:defPPr>
    <a:lvl1pPr algn="l" defTabSz="584200" rtl="0" eaLnBrk="0" fontAlgn="base" hangingPunct="0">
      <a:spcBef>
        <a:spcPct val="0"/>
      </a:spcBef>
      <a:spcAft>
        <a:spcPct val="0"/>
      </a:spcAft>
      <a:defRPr sz="2400" kern="1200">
        <a:solidFill>
          <a:srgbClr val="414141"/>
        </a:solidFill>
        <a:latin typeface="Palatino"/>
        <a:ea typeface="Palatino"/>
        <a:cs typeface="Palatino"/>
        <a:sym typeface="Palatino"/>
      </a:defRPr>
    </a:lvl1pPr>
    <a:lvl2pPr marL="457200" indent="-228600" algn="l" defTabSz="584200" rtl="0" eaLnBrk="0" fontAlgn="base" hangingPunct="0">
      <a:spcBef>
        <a:spcPct val="0"/>
      </a:spcBef>
      <a:spcAft>
        <a:spcPct val="0"/>
      </a:spcAft>
      <a:defRPr sz="2400" kern="1200">
        <a:solidFill>
          <a:srgbClr val="414141"/>
        </a:solidFill>
        <a:latin typeface="Palatino"/>
        <a:ea typeface="Palatino"/>
        <a:cs typeface="Palatino"/>
        <a:sym typeface="Palatino"/>
      </a:defRPr>
    </a:lvl2pPr>
    <a:lvl3pPr marL="914400" indent="-457200" algn="l" defTabSz="584200" rtl="0" eaLnBrk="0" fontAlgn="base" hangingPunct="0">
      <a:spcBef>
        <a:spcPct val="0"/>
      </a:spcBef>
      <a:spcAft>
        <a:spcPct val="0"/>
      </a:spcAft>
      <a:defRPr sz="2400" kern="1200">
        <a:solidFill>
          <a:srgbClr val="414141"/>
        </a:solidFill>
        <a:latin typeface="Palatino"/>
        <a:ea typeface="Palatino"/>
        <a:cs typeface="Palatino"/>
        <a:sym typeface="Palatino"/>
      </a:defRPr>
    </a:lvl3pPr>
    <a:lvl4pPr marL="1371600" indent="-685800" algn="l" defTabSz="584200" rtl="0" eaLnBrk="0" fontAlgn="base" hangingPunct="0">
      <a:spcBef>
        <a:spcPct val="0"/>
      </a:spcBef>
      <a:spcAft>
        <a:spcPct val="0"/>
      </a:spcAft>
      <a:defRPr sz="2400" kern="1200">
        <a:solidFill>
          <a:srgbClr val="414141"/>
        </a:solidFill>
        <a:latin typeface="Palatino"/>
        <a:ea typeface="Palatino"/>
        <a:cs typeface="Palatino"/>
        <a:sym typeface="Palatino"/>
      </a:defRPr>
    </a:lvl4pPr>
    <a:lvl5pPr marL="1828800" indent="-914400" algn="l" defTabSz="584200" rtl="0" eaLnBrk="0" fontAlgn="base" hangingPunct="0">
      <a:spcBef>
        <a:spcPct val="0"/>
      </a:spcBef>
      <a:spcAft>
        <a:spcPct val="0"/>
      </a:spcAft>
      <a:defRPr sz="2400" kern="1200">
        <a:solidFill>
          <a:srgbClr val="414141"/>
        </a:solidFill>
        <a:latin typeface="Palatino"/>
        <a:ea typeface="Palatino"/>
        <a:cs typeface="Palatino"/>
        <a:sym typeface="Palatino"/>
      </a:defRPr>
    </a:lvl5pPr>
    <a:lvl6pPr marL="2286000" algn="l" defTabSz="914400" rtl="0" eaLnBrk="1" latinLnBrk="0" hangingPunct="1">
      <a:defRPr sz="2400" kern="1200">
        <a:solidFill>
          <a:srgbClr val="414141"/>
        </a:solidFill>
        <a:latin typeface="Palatino"/>
        <a:ea typeface="Palatino"/>
        <a:cs typeface="Palatino"/>
        <a:sym typeface="Palatino"/>
      </a:defRPr>
    </a:lvl6pPr>
    <a:lvl7pPr marL="2743200" algn="l" defTabSz="914400" rtl="0" eaLnBrk="1" latinLnBrk="0" hangingPunct="1">
      <a:defRPr sz="2400" kern="1200">
        <a:solidFill>
          <a:srgbClr val="414141"/>
        </a:solidFill>
        <a:latin typeface="Palatino"/>
        <a:ea typeface="Palatino"/>
        <a:cs typeface="Palatino"/>
        <a:sym typeface="Palatino"/>
      </a:defRPr>
    </a:lvl7pPr>
    <a:lvl8pPr marL="3200400" algn="l" defTabSz="914400" rtl="0" eaLnBrk="1" latinLnBrk="0" hangingPunct="1">
      <a:defRPr sz="2400" kern="1200">
        <a:solidFill>
          <a:srgbClr val="414141"/>
        </a:solidFill>
        <a:latin typeface="Palatino"/>
        <a:ea typeface="Palatino"/>
        <a:cs typeface="Palatino"/>
        <a:sym typeface="Palatino"/>
      </a:defRPr>
    </a:lvl8pPr>
    <a:lvl9pPr marL="3657600" algn="l" defTabSz="914400" rtl="0" eaLnBrk="1" latinLnBrk="0" hangingPunct="1">
      <a:defRPr sz="2400" kern="1200">
        <a:solidFill>
          <a:srgbClr val="414141"/>
        </a:solidFill>
        <a:latin typeface="Palatino"/>
        <a:ea typeface="Palatino"/>
        <a:cs typeface="Palatino"/>
        <a:sym typeface="Palatino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iotr Łyczko" initials="PŁ" lastIdx="6" clrIdx="0">
    <p:extLst>
      <p:ext uri="{19B8F6BF-5375-455C-9EA6-DF929625EA0E}">
        <p15:presenceInfo xmlns:p15="http://schemas.microsoft.com/office/powerpoint/2012/main" userId="f840cee07fdbd0b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D5"/>
    <a:srgbClr val="68B133"/>
    <a:srgbClr val="CC006A"/>
    <a:srgbClr val="6CB333"/>
    <a:srgbClr val="DA518D"/>
    <a:srgbClr val="003399"/>
    <a:srgbClr val="000000"/>
    <a:srgbClr val="FFD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0564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7C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solidFill>
                <a:srgbClr val="A8C3DF"/>
              </a:solidFill>
              <a:prstDash val="solid"/>
              <a:miter lim="400000"/>
            </a:ln>
          </a:left>
          <a:right>
            <a:ln w="12700" cap="flat">
              <a:solidFill>
                <a:srgbClr val="A8C3DF"/>
              </a:solidFill>
              <a:prstDash val="solid"/>
              <a:miter lim="400000"/>
            </a:ln>
          </a:right>
          <a:top>
            <a:ln w="12700" cap="flat">
              <a:solidFill>
                <a:srgbClr val="A8C3DF"/>
              </a:solidFill>
              <a:prstDash val="solid"/>
              <a:miter lim="400000"/>
            </a:ln>
          </a:top>
          <a:bottom>
            <a:ln w="12700" cap="flat">
              <a:solidFill>
                <a:srgbClr val="A8C3DF"/>
              </a:solidFill>
              <a:prstDash val="solid"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solidFill>
                <a:srgbClr val="A8C3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C3DF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14975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9639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Roboto Regular"/>
          <a:ea typeface="Roboto Regular"/>
          <a:cs typeface="Roboto Regular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Styl z motywem 2 — ak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Styl ciemny 1 — ak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3" autoAdjust="0"/>
    <p:restoredTop sz="67549" autoAdjust="0"/>
  </p:normalViewPr>
  <p:slideViewPr>
    <p:cSldViewPr snapToGrid="0" snapToObjects="1">
      <p:cViewPr varScale="1">
        <p:scale>
          <a:sx n="53" d="100"/>
          <a:sy n="53" d="100"/>
        </p:scale>
        <p:origin x="2562" y="8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inga.dudek\Documents\_2016_\raport%20WM%20za%202015\ochrona%20powietrza_raportWM_201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1563658522057"/>
          <c:y val="5.1891540955830304E-2"/>
          <c:w val="0.78562789995658233"/>
          <c:h val="0.794602195405362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inwestycje!$B$6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rgbClr val="FFC20E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inwestycje!$A$7:$A$10</c:f>
              <c:strCache>
                <c:ptCount val="4"/>
                <c:pt idx="0">
                  <c:v>likwidacja kotłów 
na paliwa stałe</c:v>
                </c:pt>
                <c:pt idx="1">
                  <c:v>termomodernizacja 
budynków</c:v>
                </c:pt>
                <c:pt idx="2">
                  <c:v>odnawialne 
źródła energii</c:v>
                </c:pt>
                <c:pt idx="3">
                  <c:v>modernizacja 
sieci ciepłowniczej</c:v>
                </c:pt>
              </c:strCache>
            </c:strRef>
          </c:cat>
          <c:val>
            <c:numRef>
              <c:f>inwestycje!$B$7:$B$10</c:f>
              <c:numCache>
                <c:formatCode>General</c:formatCode>
                <c:ptCount val="4"/>
                <c:pt idx="0">
                  <c:v>7212</c:v>
                </c:pt>
                <c:pt idx="1">
                  <c:v>181</c:v>
                </c:pt>
                <c:pt idx="2">
                  <c:v>347</c:v>
                </c:pt>
                <c:pt idx="3">
                  <c:v>82</c:v>
                </c:pt>
              </c:numCache>
            </c:numRef>
          </c:val>
        </c:ser>
        <c:ser>
          <c:idx val="1"/>
          <c:order val="1"/>
          <c:tx>
            <c:strRef>
              <c:f>inwestycje!$C$6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00AA4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inwestycje!$A$7:$A$10</c:f>
              <c:strCache>
                <c:ptCount val="4"/>
                <c:pt idx="0">
                  <c:v>likwidacja kotłów 
na paliwa stałe</c:v>
                </c:pt>
                <c:pt idx="1">
                  <c:v>termomodernizacja 
budynków</c:v>
                </c:pt>
                <c:pt idx="2">
                  <c:v>odnawialne 
źródła energii</c:v>
                </c:pt>
                <c:pt idx="3">
                  <c:v>modernizacja 
sieci ciepłowniczej</c:v>
                </c:pt>
              </c:strCache>
            </c:strRef>
          </c:cat>
          <c:val>
            <c:numRef>
              <c:f>inwestycje!$C$7:$C$10</c:f>
              <c:numCache>
                <c:formatCode>#,##0</c:formatCode>
                <c:ptCount val="4"/>
                <c:pt idx="0">
                  <c:v>4446</c:v>
                </c:pt>
                <c:pt idx="1">
                  <c:v>667</c:v>
                </c:pt>
                <c:pt idx="2">
                  <c:v>5260</c:v>
                </c:pt>
                <c:pt idx="3">
                  <c:v>30</c:v>
                </c:pt>
              </c:numCache>
            </c:numRef>
          </c:val>
        </c:ser>
        <c:ser>
          <c:idx val="2"/>
          <c:order val="2"/>
          <c:tx>
            <c:strRef>
              <c:f>inwestycje!$D$6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00B9F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inwestycje!$A$7:$A$10</c:f>
              <c:strCache>
                <c:ptCount val="4"/>
                <c:pt idx="0">
                  <c:v>likwidacja kotłów 
na paliwa stałe</c:v>
                </c:pt>
                <c:pt idx="1">
                  <c:v>termomodernizacja 
budynków</c:v>
                </c:pt>
                <c:pt idx="2">
                  <c:v>odnawialne 
źródła energii</c:v>
                </c:pt>
                <c:pt idx="3">
                  <c:v>modernizacja 
sieci ciepłowniczej</c:v>
                </c:pt>
              </c:strCache>
            </c:strRef>
          </c:cat>
          <c:val>
            <c:numRef>
              <c:f>inwestycje!$D$7:$D$10</c:f>
              <c:numCache>
                <c:formatCode>General</c:formatCode>
                <c:ptCount val="4"/>
                <c:pt idx="0">
                  <c:v>3100</c:v>
                </c:pt>
                <c:pt idx="1">
                  <c:v>925</c:v>
                </c:pt>
                <c:pt idx="2">
                  <c:v>4041</c:v>
                </c:pt>
                <c:pt idx="3">
                  <c:v>27</c:v>
                </c:pt>
              </c:numCache>
            </c:numRef>
          </c:val>
        </c:ser>
        <c:ser>
          <c:idx val="3"/>
          <c:order val="3"/>
          <c:tx>
            <c:strRef>
              <c:f>inwestycje!$E$6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rgbClr val="EC008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inwestycje!$A$7:$A$10</c:f>
              <c:strCache>
                <c:ptCount val="4"/>
                <c:pt idx="0">
                  <c:v>likwidacja kotłów 
na paliwa stałe</c:v>
                </c:pt>
                <c:pt idx="1">
                  <c:v>termomodernizacja 
budynków</c:v>
                </c:pt>
                <c:pt idx="2">
                  <c:v>odnawialne 
źródła energii</c:v>
                </c:pt>
                <c:pt idx="3">
                  <c:v>modernizacja 
sieci ciepłowniczej</c:v>
                </c:pt>
              </c:strCache>
            </c:strRef>
          </c:cat>
          <c:val>
            <c:numRef>
              <c:f>inwestycje!$E$7:$E$10</c:f>
              <c:numCache>
                <c:formatCode>General</c:formatCode>
                <c:ptCount val="4"/>
                <c:pt idx="0">
                  <c:v>2603</c:v>
                </c:pt>
                <c:pt idx="1">
                  <c:v>714</c:v>
                </c:pt>
                <c:pt idx="2">
                  <c:v>407</c:v>
                </c:pt>
                <c:pt idx="3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44168976"/>
        <c:axId val="244167408"/>
      </c:barChart>
      <c:catAx>
        <c:axId val="2441689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0"/>
          <a:lstStyle/>
          <a:p>
            <a:pPr>
              <a:defRPr sz="15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44167408"/>
        <c:crosses val="autoZero"/>
        <c:auto val="1"/>
        <c:lblAlgn val="ctr"/>
        <c:lblOffset val="100"/>
        <c:noMultiLvlLbl val="0"/>
      </c:catAx>
      <c:valAx>
        <c:axId val="244167408"/>
        <c:scaling>
          <c:orientation val="minMax"/>
          <c:max val="7300"/>
          <c:min val="0"/>
        </c:scaling>
        <c:delete val="0"/>
        <c:axPos val="b"/>
        <c:numFmt formatCode="General" sourceLinked="1"/>
        <c:majorTickMark val="in"/>
        <c:minorTickMark val="none"/>
        <c:tickLblPos val="nextTo"/>
        <c:spPr>
          <a:noFill/>
          <a:ln w="9525" cmpd="sng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244168976"/>
        <c:crosses val="autoZero"/>
        <c:crossBetween val="between"/>
        <c:majorUnit val="1000"/>
      </c:valAx>
      <c:spPr>
        <a:noFill/>
        <a:ln w="25400">
          <a:noFill/>
        </a:ln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</c:legendEntry>
      <c:layout>
        <c:manualLayout>
          <c:xMode val="edge"/>
          <c:yMode val="edge"/>
          <c:x val="0.37440972413413359"/>
          <c:y val="0.92697559327593892"/>
          <c:w val="0.37239267294385403"/>
          <c:h val="5.32611210887173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hape 55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0243" name="Shape 56"/>
          <p:cNvSpPr>
            <a:spLocks noGrp="1"/>
          </p:cNvSpPr>
          <p:nvPr>
            <p:ph type="body" sz="quarter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pl-PL" altLang="pl-PL" smtClean="0">
              <a:sym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2016171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Avenir Roman"/>
        <a:ea typeface="Avenir Roman"/>
        <a:cs typeface="Avenir Roman"/>
        <a:sym typeface="Avenir Roman"/>
      </a:defRPr>
    </a:lvl1pPr>
    <a:lvl2pPr marL="742950" indent="-28575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Avenir Roman"/>
        <a:ea typeface="Avenir Roman"/>
        <a:cs typeface="Avenir Roman"/>
        <a:sym typeface="Avenir Roman"/>
      </a:defRPr>
    </a:lvl2pPr>
    <a:lvl3pPr marL="1143000" indent="-22860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Avenir Roman"/>
        <a:ea typeface="Avenir Roman"/>
        <a:cs typeface="Avenir Roman"/>
        <a:sym typeface="Avenir Roman"/>
      </a:defRPr>
    </a:lvl3pPr>
    <a:lvl4pPr marL="1600200" indent="-22860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Avenir Roman"/>
        <a:ea typeface="Avenir Roman"/>
        <a:cs typeface="Avenir Roman"/>
        <a:sym typeface="Avenir Roman"/>
      </a:defRPr>
    </a:lvl4pPr>
    <a:lvl5pPr marL="2057400" indent="-228600" algn="l" defTabSz="457200" rtl="0" eaLnBrk="0" fontAlgn="base" hangingPunct="0">
      <a:lnSpc>
        <a:spcPct val="125000"/>
      </a:lnSpc>
      <a:spcBef>
        <a:spcPct val="30000"/>
      </a:spcBef>
      <a:spcAft>
        <a:spcPct val="0"/>
      </a:spcAft>
      <a:defRPr sz="2400">
        <a:solidFill>
          <a:schemeClr val="tx1"/>
        </a:solidFill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75221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85510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9080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74837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46685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8859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60118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19779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25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l-PL" altLang="pl-PL" sz="2400" dirty="0" smtClean="0">
              <a:solidFill>
                <a:schemeClr val="tx1"/>
              </a:solidFill>
              <a:latin typeface="Palatino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28965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pl-PL" sz="2400" dirty="0">
              <a:solidFill>
                <a:schemeClr val="tx1"/>
              </a:solidFill>
              <a:effectLst/>
              <a:latin typeface="Avenir Roman"/>
              <a:ea typeface="Avenir Roman"/>
              <a:cs typeface="Avenir Roman"/>
              <a:sym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1086978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(na górz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/>
            <a:r>
              <a:rPr/>
              <a:t>Tekst tytułowy</a:t>
            </a:r>
          </a:p>
        </p:txBody>
      </p:sp>
    </p:spTree>
    <p:extLst>
      <p:ext uri="{BB962C8B-B14F-4D97-AF65-F5344CB8AC3E}">
        <p14:creationId xmlns:p14="http://schemas.microsoft.com/office/powerpoint/2010/main" val="213163409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46BB61-72CA-44FE-A91C-CE0E7FACAD80}" type="datetimeFigureOut">
              <a:rPr lang="pl-PL" altLang="pl-PL"/>
              <a:pPr>
                <a:defRPr/>
              </a:pPr>
              <a:t>2017-09-08</a:t>
            </a:fld>
            <a:endParaRPr lang="pl-PL" alt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F00B7-CEAB-4609-9D28-80A979EB72A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23542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9D6DA-C6D1-495D-AB35-EADC8681B4DE}" type="datetimeFigureOut">
              <a:rPr lang="pl-PL" altLang="pl-PL"/>
              <a:pPr>
                <a:defRPr/>
              </a:pPr>
              <a:t>2017-09-08</a:t>
            </a:fld>
            <a:endParaRPr lang="pl-PL" alt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08AEFF-4C69-4A45-9E00-9F387321DE4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43234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3C844-C627-48A2-987F-4647637A8BF9}" type="datetimeFigureOut">
              <a:rPr lang="pl-PL" altLang="pl-PL"/>
              <a:pPr>
                <a:defRPr/>
              </a:pPr>
              <a:t>2017-09-08</a:t>
            </a:fld>
            <a:endParaRPr lang="pl-PL" alt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48BECE-2B6B-4308-A44A-2C06EE3F681D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146887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4D0ABD-3FA1-4C86-AF36-9CF5D9F40D88}" type="datetimeFigureOut">
              <a:rPr lang="pl-PL" altLang="pl-PL"/>
              <a:pPr>
                <a:defRPr/>
              </a:pPr>
              <a:t>2017-09-08</a:t>
            </a:fld>
            <a:endParaRPr lang="pl-PL" alt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061B98-B2D6-412B-A70E-9B837D419525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17691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6DACA-AE3A-4982-8C2F-1F990CB6B357}" type="datetimeFigureOut">
              <a:rPr lang="pl-PL" altLang="pl-PL"/>
              <a:pPr>
                <a:defRPr/>
              </a:pPr>
              <a:t>2017-09-08</a:t>
            </a:fld>
            <a:endParaRPr lang="pl-PL" alt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C51B78-FC2E-4042-86F2-B8A804FDD57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328715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9F9D34-5556-40D8-9D56-D11874E33CF8}" type="datetimeFigureOut">
              <a:rPr lang="pl-PL" altLang="pl-PL"/>
              <a:pPr>
                <a:defRPr/>
              </a:pPr>
              <a:t>2017-09-08</a:t>
            </a:fld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E4A4B4-7089-4EDE-9BBB-1D92A72A5DB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21154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9D524-EC72-44CD-A720-5F36AE818116}" type="datetimeFigureOut">
              <a:rPr lang="pl-PL" altLang="pl-PL"/>
              <a:pPr>
                <a:defRPr/>
              </a:pPr>
              <a:t>2017-09-08</a:t>
            </a:fld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75AC24-A51F-435F-9470-C1E19651F33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1461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20822-48B7-4696-B6C6-C009B87CBB25}" type="datetimeFigureOut">
              <a:rPr lang="pl-PL" altLang="pl-PL"/>
              <a:pPr>
                <a:defRPr/>
              </a:pPr>
              <a:t>2017-09-08</a:t>
            </a:fld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3787BB-5CBA-46D8-A2F5-4B8024983AC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0088206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2F11E-94B1-440D-BDFD-F7E3B328AE9E}" type="datetimeFigureOut">
              <a:rPr lang="pl-PL" altLang="pl-PL"/>
              <a:pPr>
                <a:defRPr/>
              </a:pPr>
              <a:t>2017-09-08</a:t>
            </a:fld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3BD28F-DD33-44CF-A6DE-B169C75D08D1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6555305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D9FDF-66D2-4A0A-BF4C-881B688A9E5A}" type="datetimeFigureOut">
              <a:rPr lang="pl-PL" altLang="pl-PL"/>
              <a:pPr>
                <a:defRPr/>
              </a:pPr>
              <a:t>2017-09-08</a:t>
            </a:fld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29CA95-0A0E-4545-A927-FD93FBC3014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91226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i punktor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Tekst tytułowy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13266" indent="-313266"/>
          </a:lstStyle>
          <a:p>
            <a:pPr lvl="0"/>
            <a:r>
              <a:rPr/>
              <a:t>Treść - poziom 1</a:t>
            </a:r>
          </a:p>
          <a:p>
            <a:pPr lvl="1"/>
            <a:r>
              <a:rPr/>
              <a:t>Treść - poziom 2</a:t>
            </a:r>
          </a:p>
          <a:p>
            <a:pPr lvl="2"/>
            <a:r>
              <a:rPr/>
              <a:t>Treść - poziom 3</a:t>
            </a:r>
          </a:p>
          <a:p>
            <a:pPr lvl="3"/>
            <a:r>
              <a:rPr/>
              <a:t>Treść - poziom 4</a:t>
            </a:r>
          </a:p>
          <a:p>
            <a:pPr lvl="4"/>
            <a:r>
              <a:rPr/>
              <a:t>Treść - poziom 5</a:t>
            </a:r>
          </a:p>
        </p:txBody>
      </p:sp>
    </p:spTree>
    <p:extLst>
      <p:ext uri="{BB962C8B-B14F-4D97-AF65-F5344CB8AC3E}">
        <p14:creationId xmlns:p14="http://schemas.microsoft.com/office/powerpoint/2010/main" val="2929786557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DE3B1-170C-445F-A2DF-E64CA5B8DEDB}" type="datetimeFigureOut">
              <a:rPr lang="pl-PL" altLang="pl-PL"/>
              <a:pPr>
                <a:defRPr/>
              </a:pPr>
              <a:t>2017-09-08</a:t>
            </a:fld>
            <a:endParaRPr lang="pl-PL" alt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671E13-2BE7-4360-9BA9-74A07646A4C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0813237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A2358-B3B3-4935-99E2-799687FDE72F}" type="datetimeFigureOut">
              <a:rPr lang="pl-PL" altLang="pl-PL"/>
              <a:pPr>
                <a:defRPr/>
              </a:pPr>
              <a:t>2017-09-08</a:t>
            </a:fld>
            <a:endParaRPr lang="pl-PL" alt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11EB05-8114-459B-9279-F2217EBCE19B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732230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6F2E0-D11E-4765-9AF2-0241F0061992}" type="datetimeFigureOut">
              <a:rPr lang="pl-PL" altLang="pl-PL"/>
              <a:pPr>
                <a:defRPr/>
              </a:pPr>
              <a:t>2017-09-08</a:t>
            </a:fld>
            <a:endParaRPr lang="pl-PL" alt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E06066-393E-4C55-B200-722D9B5C87EE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12888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583C4-569A-4399-9535-91D1F3DF81F4}" type="datetimeFigureOut">
              <a:rPr lang="pl-PL" altLang="pl-PL"/>
              <a:pPr>
                <a:defRPr/>
              </a:pPr>
              <a:t>2017-09-08</a:t>
            </a:fld>
            <a:endParaRPr lang="pl-PL" alt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79E6E7-7D97-4033-AAC1-01D18B9BE88A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1168862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DFBBE-2859-46B0-8BC1-10063ADF08B4}" type="datetimeFigureOut">
              <a:rPr lang="pl-PL" altLang="pl-PL"/>
              <a:pPr>
                <a:defRPr/>
              </a:pPr>
              <a:t>2017-09-08</a:t>
            </a:fld>
            <a:endParaRPr lang="pl-PL" alt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9C2C39-D84D-4A4D-9660-DC17ED4202C4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859152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9F638-5061-457D-8756-28E2AC1D9388}" type="datetimeFigureOut">
              <a:rPr lang="pl-PL" altLang="pl-PL"/>
              <a:pPr>
                <a:defRPr/>
              </a:pPr>
              <a:t>2017-09-08</a:t>
            </a:fld>
            <a:endParaRPr lang="pl-PL" alt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AC1ADB-7105-4B15-9B51-9192C70AB41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413760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D8F35-AE1B-48BE-B6A6-1826A3D77039}" type="datetimeFigureOut">
              <a:rPr lang="pl-PL" altLang="pl-PL"/>
              <a:pPr>
                <a:defRPr/>
              </a:pPr>
              <a:t>2017-09-08</a:t>
            </a:fld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B58FE6-D819-496B-9A0E-7E1B040CF06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6339632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pionowego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B11E9-06AC-4289-B259-889CFED754E9}" type="datetimeFigureOut">
              <a:rPr lang="pl-PL" altLang="pl-PL"/>
              <a:pPr>
                <a:defRPr/>
              </a:pPr>
              <a:t>2017-09-08</a:t>
            </a:fld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90022E-6736-40F2-A26F-FE001CF63AD0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4190711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i podtytuł k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"/>
          <p:cNvSpPr>
            <a:spLocks/>
          </p:cNvSpPr>
          <p:nvPr/>
        </p:nvSpPr>
        <p:spPr bwMode="auto">
          <a:xfrm rot="16200000">
            <a:off x="7173119" y="5347494"/>
            <a:ext cx="1643062" cy="0"/>
          </a:xfrm>
          <a:custGeom>
            <a:avLst/>
            <a:gdLst>
              <a:gd name="T0" fmla="*/ 2147483647 w 21600"/>
              <a:gd name="T1" fmla="*/ 1 h 1"/>
              <a:gd name="T2" fmla="*/ 2147483647 w 21600"/>
              <a:gd name="T3" fmla="*/ 1 h 1"/>
              <a:gd name="T4" fmla="*/ 2147483647 w 21600"/>
              <a:gd name="T5" fmla="*/ 1 h 1"/>
              <a:gd name="T6" fmla="*/ 2147483647 w 21600"/>
              <a:gd name="T7" fmla="*/ 1 h 1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1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444444">
                <a:alpha val="30196"/>
              </a:srgbClr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defTabSz="582613" eaLnBrk="1" hangingPunct="1"/>
            <a:endParaRPr lang="pl-PL"/>
          </a:p>
        </p:txBody>
      </p:sp>
      <p:pic>
        <p:nvPicPr>
          <p:cNvPr id="5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684213"/>
            <a:ext cx="6159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" name="pasted-imag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8572500"/>
            <a:ext cx="30511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508008" y="4140209"/>
            <a:ext cx="7200901" cy="2413001"/>
          </a:xfrm>
          <a:prstGeom prst="rect">
            <a:avLst/>
          </a:prstGeom>
        </p:spPr>
        <p:txBody>
          <a:bodyPr/>
          <a:lstStyle>
            <a:lvl1pPr>
              <a:defRPr sz="7100"/>
            </a:lvl1pPr>
          </a:lstStyle>
          <a:p>
            <a:pPr lvl="0"/>
            <a:r>
              <a:rPr/>
              <a:t>Tekst tytułowy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8280408" y="4140209"/>
            <a:ext cx="4241801" cy="2413001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</a:lvl1pPr>
            <a:lvl2pPr marL="0" indent="228496">
              <a:lnSpc>
                <a:spcPct val="90000"/>
              </a:lnSpc>
              <a:spcBef>
                <a:spcPts val="0"/>
              </a:spcBef>
              <a:buSzTx/>
              <a:buNone/>
            </a:lvl2pPr>
            <a:lvl3pPr marL="0" indent="456992">
              <a:lnSpc>
                <a:spcPct val="90000"/>
              </a:lnSpc>
              <a:spcBef>
                <a:spcPts val="0"/>
              </a:spcBef>
              <a:buSzTx/>
              <a:buNone/>
            </a:lvl3pPr>
            <a:lvl4pPr marL="0" indent="685486">
              <a:lnSpc>
                <a:spcPct val="90000"/>
              </a:lnSpc>
              <a:spcBef>
                <a:spcPts val="0"/>
              </a:spcBef>
              <a:buSzTx/>
              <a:buNone/>
            </a:lvl4pPr>
            <a:lvl5pPr marL="0" indent="913982">
              <a:lnSpc>
                <a:spcPct val="90000"/>
              </a:lnSpc>
              <a:spcBef>
                <a:spcPts val="0"/>
              </a:spcBef>
              <a:buSzTx/>
              <a:buNone/>
            </a:lvl5pPr>
          </a:lstStyle>
          <a:p>
            <a:pPr lvl="0"/>
            <a:r>
              <a:rPr/>
              <a:t>Treść - poziom 1</a:t>
            </a:r>
          </a:p>
          <a:p>
            <a:pPr lvl="1"/>
            <a:r>
              <a:rPr/>
              <a:t>Treść - poziom 2</a:t>
            </a:r>
          </a:p>
          <a:p>
            <a:pPr lvl="2"/>
            <a:r>
              <a:rPr/>
              <a:t>Treść - poziom 3</a:t>
            </a:r>
          </a:p>
          <a:p>
            <a:pPr lvl="3"/>
            <a:r>
              <a:rPr/>
              <a:t>Treść - poziom 4</a:t>
            </a:r>
          </a:p>
          <a:p>
            <a:pPr lvl="4"/>
            <a:r>
              <a:rPr/>
              <a:t>Treść - poziom 5</a:t>
            </a:r>
          </a:p>
        </p:txBody>
      </p:sp>
    </p:spTree>
    <p:extLst>
      <p:ext uri="{BB962C8B-B14F-4D97-AF65-F5344CB8AC3E}">
        <p14:creationId xmlns:p14="http://schemas.microsoft.com/office/powerpoint/2010/main" val="130952132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(na górz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/>
            <a:r>
              <a:rPr/>
              <a:t>Tekst tytułowy</a:t>
            </a:r>
          </a:p>
        </p:txBody>
      </p:sp>
    </p:spTree>
    <p:extLst>
      <p:ext uri="{BB962C8B-B14F-4D97-AF65-F5344CB8AC3E}">
        <p14:creationId xmlns:p14="http://schemas.microsoft.com/office/powerpoint/2010/main" val="2193033152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  <a:defRPr sz="3600"/>
            </a:lvl1pPr>
            <a:lvl2pPr marL="939800" indent="-469900">
              <a:spcBef>
                <a:spcPts val="2400"/>
              </a:spcBef>
              <a:defRPr sz="3600"/>
            </a:lvl2pPr>
            <a:lvl3pPr marL="1409700" indent="-469900">
              <a:spcBef>
                <a:spcPts val="2400"/>
              </a:spcBef>
              <a:defRPr sz="3600"/>
            </a:lvl3pPr>
            <a:lvl4pPr marL="1879600" indent="-469900">
              <a:spcBef>
                <a:spcPts val="2400"/>
              </a:spcBef>
              <a:defRPr sz="3600"/>
            </a:lvl4pPr>
            <a:lvl5pPr marL="2349500" indent="-469900">
              <a:spcBef>
                <a:spcPts val="2400"/>
              </a:spcBef>
              <a:defRPr sz="3600"/>
            </a:lvl5pPr>
          </a:lstStyle>
          <a:p>
            <a:pPr lvl="0"/>
            <a:r>
              <a:rPr/>
              <a:t>Treść - poziom 1</a:t>
            </a:r>
          </a:p>
          <a:p>
            <a:pPr lvl="1"/>
            <a:r>
              <a:rPr/>
              <a:t>Treść - poziom 2</a:t>
            </a:r>
          </a:p>
          <a:p>
            <a:pPr lvl="2"/>
            <a:r>
              <a:rPr/>
              <a:t>Treść - poziom 3</a:t>
            </a:r>
          </a:p>
          <a:p>
            <a:pPr lvl="3"/>
            <a:r>
              <a:rPr/>
              <a:t>Treść - poziom 4</a:t>
            </a:r>
          </a:p>
          <a:p>
            <a:pPr lvl="4"/>
            <a:r>
              <a:rPr/>
              <a:t>Treść - poziom 5</a:t>
            </a:r>
          </a:p>
        </p:txBody>
      </p:sp>
    </p:spTree>
    <p:extLst>
      <p:ext uri="{BB962C8B-B14F-4D97-AF65-F5344CB8AC3E}">
        <p14:creationId xmlns:p14="http://schemas.microsoft.com/office/powerpoint/2010/main" val="2809137663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i punktor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Tekst tytułowy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13124" indent="-313124"/>
          </a:lstStyle>
          <a:p>
            <a:pPr lvl="0"/>
            <a:r>
              <a:rPr/>
              <a:t>Treść - poziom 1</a:t>
            </a:r>
          </a:p>
          <a:p>
            <a:pPr lvl="1"/>
            <a:r>
              <a:rPr/>
              <a:t>Treść - poziom 2</a:t>
            </a:r>
          </a:p>
          <a:p>
            <a:pPr lvl="2"/>
            <a:r>
              <a:rPr/>
              <a:t>Treść - poziom 3</a:t>
            </a:r>
          </a:p>
          <a:p>
            <a:pPr lvl="3"/>
            <a:r>
              <a:rPr/>
              <a:t>Treść - poziom 4</a:t>
            </a:r>
          </a:p>
          <a:p>
            <a:pPr lvl="4"/>
            <a:r>
              <a:rPr/>
              <a:t>Treść - poziom 5</a:t>
            </a:r>
          </a:p>
        </p:txBody>
      </p:sp>
    </p:spTree>
    <p:extLst>
      <p:ext uri="{BB962C8B-B14F-4D97-AF65-F5344CB8AC3E}">
        <p14:creationId xmlns:p14="http://schemas.microsoft.com/office/powerpoint/2010/main" val="3547139325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684213"/>
            <a:ext cx="6159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280655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6350"/>
            <a:ext cx="12998450" cy="998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95694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i podtytuł kop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2"/>
          <p:cNvSpPr>
            <a:spLocks/>
          </p:cNvSpPr>
          <p:nvPr/>
        </p:nvSpPr>
        <p:spPr bwMode="auto">
          <a:xfrm rot="16200000">
            <a:off x="7173119" y="5347494"/>
            <a:ext cx="1643062" cy="0"/>
          </a:xfrm>
          <a:custGeom>
            <a:avLst/>
            <a:gdLst>
              <a:gd name="T0" fmla="*/ 2147483647 w 21600"/>
              <a:gd name="T1" fmla="*/ 1 h 1"/>
              <a:gd name="T2" fmla="*/ 2147483647 w 21600"/>
              <a:gd name="T3" fmla="*/ 1 h 1"/>
              <a:gd name="T4" fmla="*/ 2147483647 w 21600"/>
              <a:gd name="T5" fmla="*/ 1 h 1"/>
              <a:gd name="T6" fmla="*/ 2147483647 w 21600"/>
              <a:gd name="T7" fmla="*/ 1 h 1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1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444444">
                <a:alpha val="30196"/>
              </a:srgbClr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defTabSz="582613" eaLnBrk="1" hangingPunct="1"/>
            <a:endParaRPr lang="pl-PL"/>
          </a:p>
        </p:txBody>
      </p:sp>
      <p:pic>
        <p:nvPicPr>
          <p:cNvPr id="5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684213"/>
            <a:ext cx="6159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6" name="pasted-imag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" y="8572500"/>
            <a:ext cx="30511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>
              <a:defRPr sz="7000"/>
            </a:lvl1pPr>
          </a:lstStyle>
          <a:p>
            <a:pPr lvl="0"/>
            <a:r>
              <a:rPr/>
              <a:t>Tekst tytułowy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spcBef>
                <a:spcPts val="0"/>
              </a:spcBef>
              <a:buSzTx/>
              <a:buNone/>
            </a:lvl1pPr>
            <a:lvl2pPr marL="0" indent="228600">
              <a:lnSpc>
                <a:spcPct val="90000"/>
              </a:lnSpc>
              <a:spcBef>
                <a:spcPts val="0"/>
              </a:spcBef>
              <a:buSzTx/>
              <a:buNone/>
            </a:lvl2pPr>
            <a:lvl3pPr marL="0" indent="457200">
              <a:lnSpc>
                <a:spcPct val="90000"/>
              </a:lnSpc>
              <a:spcBef>
                <a:spcPts val="0"/>
              </a:spcBef>
              <a:buSzTx/>
              <a:buNone/>
            </a:lvl3pPr>
            <a:lvl4pPr marL="0" indent="685800">
              <a:lnSpc>
                <a:spcPct val="90000"/>
              </a:lnSpc>
              <a:spcBef>
                <a:spcPts val="0"/>
              </a:spcBef>
              <a:buSzTx/>
              <a:buNone/>
            </a:lvl4pPr>
            <a:lvl5pPr marL="0" indent="914400">
              <a:lnSpc>
                <a:spcPct val="90000"/>
              </a:lnSpc>
              <a:spcBef>
                <a:spcPts val="0"/>
              </a:spcBef>
              <a:buSzTx/>
              <a:buNone/>
            </a:lvl5pPr>
          </a:lstStyle>
          <a:p>
            <a:pPr lvl="0"/>
            <a:r>
              <a:rPr/>
              <a:t>Treść - poziom 1</a:t>
            </a:r>
          </a:p>
          <a:p>
            <a:pPr lvl="1"/>
            <a:r>
              <a:rPr/>
              <a:t>Treść - poziom 2</a:t>
            </a:r>
          </a:p>
          <a:p>
            <a:pPr lvl="2"/>
            <a:r>
              <a:rPr/>
              <a:t>Treść - poziom 3</a:t>
            </a:r>
          </a:p>
          <a:p>
            <a:pPr lvl="3"/>
            <a:r>
              <a:rPr/>
              <a:t>Treść - poziom 4</a:t>
            </a:r>
          </a:p>
          <a:p>
            <a:pPr lvl="4"/>
            <a:r>
              <a:rPr/>
              <a:t>Treść - poziom 5</a:t>
            </a:r>
          </a:p>
        </p:txBody>
      </p:sp>
    </p:spTree>
    <p:extLst>
      <p:ext uri="{BB962C8B-B14F-4D97-AF65-F5344CB8AC3E}">
        <p14:creationId xmlns:p14="http://schemas.microsoft.com/office/powerpoint/2010/main" val="3639057372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(na górz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pPr lvl="0"/>
            <a:r>
              <a:rPr/>
              <a:t>Tekst tytułowy</a:t>
            </a:r>
          </a:p>
        </p:txBody>
      </p:sp>
    </p:spTree>
    <p:extLst>
      <p:ext uri="{BB962C8B-B14F-4D97-AF65-F5344CB8AC3E}">
        <p14:creationId xmlns:p14="http://schemas.microsoft.com/office/powerpoint/2010/main" val="1091020263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ytuł i punktor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/>
              <a:t>Tekst tytułowy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13266" indent="-313266"/>
          </a:lstStyle>
          <a:p>
            <a:pPr lvl="0"/>
            <a:r>
              <a:rPr/>
              <a:t>Treść - poziom 1</a:t>
            </a:r>
          </a:p>
          <a:p>
            <a:pPr lvl="1"/>
            <a:r>
              <a:rPr/>
              <a:t>Treść - poziom 2</a:t>
            </a:r>
          </a:p>
          <a:p>
            <a:pPr lvl="2"/>
            <a:r>
              <a:rPr/>
              <a:t>Treść - poziom 3</a:t>
            </a:r>
          </a:p>
          <a:p>
            <a:pPr lvl="3"/>
            <a:r>
              <a:rPr/>
              <a:t>Treść - poziom 4</a:t>
            </a:r>
          </a:p>
          <a:p>
            <a:pPr lvl="4"/>
            <a:r>
              <a:rPr/>
              <a:t>Treść - poziom 5</a:t>
            </a:r>
          </a:p>
        </p:txBody>
      </p:sp>
    </p:spTree>
    <p:extLst>
      <p:ext uri="{BB962C8B-B14F-4D97-AF65-F5344CB8AC3E}">
        <p14:creationId xmlns:p14="http://schemas.microsoft.com/office/powerpoint/2010/main" val="761302997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nkto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  <a:defRPr sz="3600"/>
            </a:lvl1pPr>
            <a:lvl2pPr marL="939800" indent="-469900">
              <a:spcBef>
                <a:spcPts val="2400"/>
              </a:spcBef>
              <a:defRPr sz="3600"/>
            </a:lvl2pPr>
            <a:lvl3pPr marL="1409700" indent="-469900">
              <a:spcBef>
                <a:spcPts val="2400"/>
              </a:spcBef>
              <a:defRPr sz="3600"/>
            </a:lvl3pPr>
            <a:lvl4pPr marL="1879600" indent="-469900">
              <a:spcBef>
                <a:spcPts val="2400"/>
              </a:spcBef>
              <a:defRPr sz="3600"/>
            </a:lvl4pPr>
            <a:lvl5pPr marL="2349500" indent="-469900">
              <a:spcBef>
                <a:spcPts val="2400"/>
              </a:spcBef>
              <a:defRPr sz="3600"/>
            </a:lvl5pPr>
          </a:lstStyle>
          <a:p>
            <a:pPr lvl="0"/>
            <a:r>
              <a:rPr/>
              <a:t>Treść - poziom 1</a:t>
            </a:r>
          </a:p>
          <a:p>
            <a:pPr lvl="1"/>
            <a:r>
              <a:rPr/>
              <a:t>Treść - poziom 2</a:t>
            </a:r>
          </a:p>
          <a:p>
            <a:pPr lvl="2"/>
            <a:r>
              <a:rPr/>
              <a:t>Treść - poziom 3</a:t>
            </a:r>
          </a:p>
          <a:p>
            <a:pPr lvl="3"/>
            <a:r>
              <a:rPr/>
              <a:t>Treść - poziom 4</a:t>
            </a:r>
          </a:p>
          <a:p>
            <a:pPr lvl="4"/>
            <a:r>
              <a:rPr/>
              <a:t>Treść - poziom 5</a:t>
            </a:r>
          </a:p>
        </p:txBody>
      </p:sp>
    </p:spTree>
    <p:extLst>
      <p:ext uri="{BB962C8B-B14F-4D97-AF65-F5344CB8AC3E}">
        <p14:creationId xmlns:p14="http://schemas.microsoft.com/office/powerpoint/2010/main" val="1121321955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684213"/>
            <a:ext cx="6159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1947704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6350"/>
            <a:ext cx="12998450" cy="998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791265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-6350"/>
            <a:ext cx="12998450" cy="998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4895726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0" y="8753475"/>
            <a:ext cx="971550" cy="615950"/>
          </a:xfrm>
          <a:prstGeom prst="rect">
            <a:avLst/>
          </a:prstGeom>
        </p:spPr>
        <p:txBody>
          <a:bodyPr lIns="130046" tIns="65023" rIns="130046" bIns="65023"/>
          <a:lstStyle>
            <a:lvl1pPr eaLnBrk="1" hangingPunct="1">
              <a:defRPr/>
            </a:lvl1pPr>
          </a:lstStyle>
          <a:p>
            <a:pPr>
              <a:defRPr/>
            </a:pPr>
            <a:r>
              <a:t>Strategy</a:t>
            </a:r>
          </a:p>
          <a:p>
            <a:pPr>
              <a:defRPr/>
            </a:pPr>
            <a:r>
              <a:t> for Malopolska</a:t>
            </a:r>
          </a:p>
          <a:p>
            <a:pPr>
              <a:defRPr/>
            </a:pPr>
            <a:r>
              <a:t>2011 – 2016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1"/>
          </p:nvPr>
        </p:nvSpPr>
        <p:spPr>
          <a:xfrm>
            <a:off x="0" y="9326563"/>
            <a:ext cx="968375" cy="433387"/>
          </a:xfrm>
          <a:prstGeom prst="rect">
            <a:avLst/>
          </a:prstGeom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76C7C4BF-3182-42E2-90B1-BFAA16B2019B}" type="slidenum">
              <a:rPr lang="pl-PL" altLang="pl-PL"/>
              <a:pPr/>
              <a:t>‹#›</a:t>
            </a:fld>
            <a:r>
              <a:rPr lang="pl-PL" altLang="pl-PL"/>
              <a:t>/12</a:t>
            </a:r>
          </a:p>
        </p:txBody>
      </p:sp>
    </p:spTree>
    <p:extLst>
      <p:ext uri="{BB962C8B-B14F-4D97-AF65-F5344CB8AC3E}">
        <p14:creationId xmlns:p14="http://schemas.microsoft.com/office/powerpoint/2010/main" val="332100520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43D34-593E-4F2E-AA53-DFD12B1F12BB}" type="datetimeFigureOut">
              <a:rPr lang="pl-PL" altLang="pl-PL"/>
              <a:pPr>
                <a:defRPr/>
              </a:pPr>
              <a:t>2017-09-08</a:t>
            </a:fld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22FF45-4FCD-44BF-8945-F35472269993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74144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DE5250-F35B-463E-928D-6ADF5F21C57D}" type="datetimeFigureOut">
              <a:rPr lang="pl-PL" altLang="pl-PL"/>
              <a:pPr>
                <a:defRPr/>
              </a:pPr>
              <a:t>2017-09-08</a:t>
            </a:fld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1B5B6E-7826-41C9-BEB6-C6B06D021CC8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330131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8D487-C903-4724-A92E-3481E16236F6}" type="datetimeFigureOut">
              <a:rPr lang="pl-PL" altLang="pl-PL"/>
              <a:pPr>
                <a:defRPr/>
              </a:pPr>
              <a:t>2017-09-08</a:t>
            </a:fld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81A548-4186-4E8C-B6C8-757784EFBA47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26335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edyt. styl wz. tyt.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72537-8251-4B10-A952-588DE9BFC66C}" type="datetimeFigureOut">
              <a:rPr lang="pl-PL" altLang="pl-PL"/>
              <a:pPr>
                <a:defRPr/>
              </a:pPr>
              <a:t>2017-09-08</a:t>
            </a:fld>
            <a:endParaRPr lang="pl-PL" alt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C922B1-F419-473E-A951-1E65F2CC0BEF}" type="slidenum">
              <a:rPr lang="pl-PL" altLang="pl-PL"/>
              <a:pPr/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759634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5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/>
          <p:cNvSpPr>
            <a:spLocks noGrp="1"/>
          </p:cNvSpPr>
          <p:nvPr>
            <p:ph type="title"/>
          </p:nvPr>
        </p:nvSpPr>
        <p:spPr bwMode="auto">
          <a:xfrm>
            <a:off x="508000" y="800100"/>
            <a:ext cx="1198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>
                <a:sym typeface="Aller"/>
              </a:rPr>
              <a:t>Tekst tytułowy</a:t>
            </a: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508000" y="2628900"/>
            <a:ext cx="11988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>
                <a:sym typeface="Roboto Regular"/>
              </a:rPr>
              <a:t>Treść - poziom 1</a:t>
            </a:r>
          </a:p>
          <a:p>
            <a:pPr lvl="1"/>
            <a:r>
              <a:rPr lang="pl-PL" altLang="pl-PL" smtClean="0">
                <a:sym typeface="Roboto Regular"/>
              </a:rPr>
              <a:t>Treść - poziom 2</a:t>
            </a:r>
          </a:p>
          <a:p>
            <a:pPr lvl="2"/>
            <a:r>
              <a:rPr lang="pl-PL" altLang="pl-PL" smtClean="0">
                <a:sym typeface="Roboto Regular"/>
              </a:rPr>
              <a:t>Treść - poziom 3</a:t>
            </a:r>
          </a:p>
          <a:p>
            <a:pPr lvl="3"/>
            <a:r>
              <a:rPr lang="pl-PL" altLang="pl-PL" smtClean="0">
                <a:sym typeface="Roboto Regular"/>
              </a:rPr>
              <a:t>Treść - poziom 4</a:t>
            </a:r>
          </a:p>
          <a:p>
            <a:pPr lvl="4"/>
            <a:r>
              <a:rPr lang="pl-PL" altLang="pl-PL" smtClean="0">
                <a:sym typeface="Roboto Regular"/>
              </a:rPr>
              <a:t>Treść - poziom 5</a:t>
            </a:r>
          </a:p>
        </p:txBody>
      </p:sp>
      <p:pic>
        <p:nvPicPr>
          <p:cNvPr id="1028" name="pasted-image.t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438" y="684213"/>
            <a:ext cx="6159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</p:sldLayoutIdLst>
  <p:transition spd="med"/>
  <p:timing>
    <p:tnLst>
      <p:par>
        <p:cTn id="1" dur="indefinite" restart="never" nodeType="tmRoot"/>
      </p:par>
    </p:tnLst>
  </p:timing>
  <p:txStyles>
    <p:titleStyle>
      <a:lvl1pPr algn="ctr" defTabSz="584200" rtl="0" eaLnBrk="0" fontAlgn="base" hangingPunct="0">
        <a:lnSpc>
          <a:spcPct val="90000"/>
        </a:lnSpc>
        <a:spcBef>
          <a:spcPts val="1600"/>
        </a:spcBef>
        <a:spcAft>
          <a:spcPct val="0"/>
        </a:spcAft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1pPr>
      <a:lvl2pPr algn="ctr" defTabSz="584200" rtl="0" eaLnBrk="0" fontAlgn="base" hangingPunct="0">
        <a:lnSpc>
          <a:spcPct val="90000"/>
        </a:lnSpc>
        <a:spcBef>
          <a:spcPts val="1600"/>
        </a:spcBef>
        <a:spcAft>
          <a:spcPct val="0"/>
        </a:spcAft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2pPr>
      <a:lvl3pPr algn="ctr" defTabSz="584200" rtl="0" eaLnBrk="0" fontAlgn="base" hangingPunct="0">
        <a:lnSpc>
          <a:spcPct val="90000"/>
        </a:lnSpc>
        <a:spcBef>
          <a:spcPts val="1600"/>
        </a:spcBef>
        <a:spcAft>
          <a:spcPct val="0"/>
        </a:spcAft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3pPr>
      <a:lvl4pPr algn="ctr" defTabSz="584200" rtl="0" eaLnBrk="0" fontAlgn="base" hangingPunct="0">
        <a:lnSpc>
          <a:spcPct val="90000"/>
        </a:lnSpc>
        <a:spcBef>
          <a:spcPts val="1600"/>
        </a:spcBef>
        <a:spcAft>
          <a:spcPct val="0"/>
        </a:spcAft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4pPr>
      <a:lvl5pPr algn="ctr" defTabSz="584200" rtl="0" eaLnBrk="0" fontAlgn="base" hangingPunct="0">
        <a:lnSpc>
          <a:spcPct val="90000"/>
        </a:lnSpc>
        <a:spcBef>
          <a:spcPts val="1600"/>
        </a:spcBef>
        <a:spcAft>
          <a:spcPct val="0"/>
        </a:spcAft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5pPr>
      <a:lvl6pPr indent="1143000" defTabSz="584200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6pPr>
      <a:lvl7pPr indent="1371600" defTabSz="584200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7pPr>
      <a:lvl8pPr indent="1600200" defTabSz="584200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8pPr>
      <a:lvl9pPr indent="1828800" defTabSz="584200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9pPr>
    </p:titleStyle>
    <p:bodyStyle>
      <a:lvl1pPr marL="469900" indent="-469900" algn="l" defTabSz="584200" rtl="0" eaLnBrk="0" fontAlgn="base" hangingPunct="0">
        <a:spcBef>
          <a:spcPts val="2200"/>
        </a:spcBef>
        <a:spcAft>
          <a:spcPct val="0"/>
        </a:spcAft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1pPr>
      <a:lvl2pPr marL="782638" indent="-312738" algn="l" defTabSz="584200" rtl="0" eaLnBrk="0" fontAlgn="base" hangingPunct="0">
        <a:spcBef>
          <a:spcPts val="2200"/>
        </a:spcBef>
        <a:spcAft>
          <a:spcPct val="0"/>
        </a:spcAft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2pPr>
      <a:lvl3pPr marL="1252538" indent="-312738" algn="l" defTabSz="584200" rtl="0" eaLnBrk="0" fontAlgn="base" hangingPunct="0">
        <a:spcBef>
          <a:spcPts val="2200"/>
        </a:spcBef>
        <a:spcAft>
          <a:spcPct val="0"/>
        </a:spcAft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3pPr>
      <a:lvl4pPr marL="1722438" indent="-312738" algn="l" defTabSz="584200" rtl="0" eaLnBrk="0" fontAlgn="base" hangingPunct="0">
        <a:spcBef>
          <a:spcPts val="2200"/>
        </a:spcBef>
        <a:spcAft>
          <a:spcPct val="0"/>
        </a:spcAft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4pPr>
      <a:lvl5pPr marL="2192338" indent="-312738" algn="l" defTabSz="584200" rtl="0" eaLnBrk="0" fontAlgn="base" hangingPunct="0">
        <a:spcBef>
          <a:spcPts val="2200"/>
        </a:spcBef>
        <a:spcAft>
          <a:spcPct val="0"/>
        </a:spcAft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5pPr>
      <a:lvl6pPr marL="2662766" indent="-313266" defTabSz="584200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6pPr>
      <a:lvl7pPr marL="3132666" indent="-313266" defTabSz="584200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7pPr>
      <a:lvl8pPr marL="3602566" indent="-313266" defTabSz="584200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8pPr>
      <a:lvl9pPr marL="4072466" indent="-313266" defTabSz="584200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daty 3"/>
          <p:cNvSpPr>
            <a:spLocks noGrp="1"/>
          </p:cNvSpPr>
          <p:nvPr>
            <p:ph type="dt" sz="half" idx="2"/>
          </p:nvPr>
        </p:nvSpPr>
        <p:spPr bwMode="auto">
          <a:xfrm>
            <a:off x="650875" y="9040813"/>
            <a:ext cx="3033713" cy="5191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30558F6-8EEB-436D-85D2-C300A14BAE86}" type="datetimeFigureOut">
              <a:rPr lang="pl-PL" altLang="pl-PL"/>
              <a:pPr>
                <a:defRPr/>
              </a:pPr>
              <a:t>2017-09-08</a:t>
            </a:fld>
            <a:endParaRPr lang="pl-PL" altLang="pl-PL"/>
          </a:p>
        </p:txBody>
      </p:sp>
      <p:sp>
        <p:nvSpPr>
          <p:cNvPr id="2051" name="Symbol zastępczy stopki 4"/>
          <p:cNvSpPr>
            <a:spLocks noGrp="1"/>
          </p:cNvSpPr>
          <p:nvPr>
            <p:ph type="ftr" sz="quarter" idx="3"/>
          </p:nvPr>
        </p:nvSpPr>
        <p:spPr bwMode="auto">
          <a:xfrm>
            <a:off x="4443413" y="9040813"/>
            <a:ext cx="4117975" cy="5191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2052" name="Symbol zastępczy numeru slajdu 5"/>
          <p:cNvSpPr>
            <a:spLocks noGrp="1"/>
          </p:cNvSpPr>
          <p:nvPr>
            <p:ph type="sldNum" sz="quarter" idx="4"/>
          </p:nvPr>
        </p:nvSpPr>
        <p:spPr bwMode="auto">
          <a:xfrm>
            <a:off x="9320213" y="9040813"/>
            <a:ext cx="3033712" cy="5191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C06A80C-D27C-4350-94C9-B606F55510B2}" type="slidenum">
              <a:rPr lang="pl-PL" altLang="pl-PL"/>
              <a:pPr/>
              <a:t>‹#›</a:t>
            </a:fld>
            <a:endParaRPr lang="pl-PL" altLang="pl-PL"/>
          </a:p>
        </p:txBody>
      </p:sp>
      <p:sp>
        <p:nvSpPr>
          <p:cNvPr id="9" name="Prostokąt 8"/>
          <p:cNvSpPr/>
          <p:nvPr userDrawn="1"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334C8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ker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ymbol zastępczy daty 3"/>
          <p:cNvSpPr>
            <a:spLocks noGrp="1"/>
          </p:cNvSpPr>
          <p:nvPr>
            <p:ph type="dt" sz="half" idx="2"/>
          </p:nvPr>
        </p:nvSpPr>
        <p:spPr bwMode="auto">
          <a:xfrm>
            <a:off x="650875" y="9040813"/>
            <a:ext cx="3033713" cy="5191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084C5FE-AF09-4867-AC98-14FD53C3FFF0}" type="datetimeFigureOut">
              <a:rPr lang="pl-PL" altLang="pl-PL"/>
              <a:pPr>
                <a:defRPr/>
              </a:pPr>
              <a:t>2017-09-08</a:t>
            </a:fld>
            <a:endParaRPr lang="pl-PL" altLang="pl-PL"/>
          </a:p>
        </p:txBody>
      </p:sp>
      <p:sp>
        <p:nvSpPr>
          <p:cNvPr id="3075" name="Symbol zastępczy stopki 4"/>
          <p:cNvSpPr>
            <a:spLocks noGrp="1"/>
          </p:cNvSpPr>
          <p:nvPr>
            <p:ph type="ftr" sz="quarter" idx="3"/>
          </p:nvPr>
        </p:nvSpPr>
        <p:spPr bwMode="auto">
          <a:xfrm>
            <a:off x="4443413" y="9040813"/>
            <a:ext cx="4117975" cy="5191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3076" name="Symbol zastępczy numeru slajdu 5"/>
          <p:cNvSpPr>
            <a:spLocks noGrp="1"/>
          </p:cNvSpPr>
          <p:nvPr>
            <p:ph type="sldNum" sz="quarter" idx="4"/>
          </p:nvPr>
        </p:nvSpPr>
        <p:spPr bwMode="auto">
          <a:xfrm>
            <a:off x="9320213" y="9040813"/>
            <a:ext cx="3033712" cy="519112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0BF2D5A-E848-43C8-B640-F83BB4AC3CA3}" type="slidenum">
              <a:rPr lang="pl-PL" altLang="pl-PL"/>
              <a:pPr/>
              <a:t>‹#›</a:t>
            </a:fld>
            <a:endParaRPr lang="pl-PL" altLang="pl-PL"/>
          </a:p>
        </p:txBody>
      </p:sp>
      <p:pic>
        <p:nvPicPr>
          <p:cNvPr id="3077" name="pasted-image.tif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684213"/>
            <a:ext cx="6159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3078" name="pasted-image.tif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35000"/>
            <a:ext cx="3051175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2"/>
          <p:cNvSpPr>
            <a:spLocks noGrp="1"/>
          </p:cNvSpPr>
          <p:nvPr>
            <p:ph type="title"/>
          </p:nvPr>
        </p:nvSpPr>
        <p:spPr bwMode="auto">
          <a:xfrm>
            <a:off x="508000" y="800100"/>
            <a:ext cx="1198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>
                <a:sym typeface="Aller"/>
              </a:rPr>
              <a:t>Tekst tytułowy</a:t>
            </a:r>
          </a:p>
        </p:txBody>
      </p:sp>
      <p:sp>
        <p:nvSpPr>
          <p:cNvPr id="1027" name="Shape 3"/>
          <p:cNvSpPr>
            <a:spLocks noGrp="1"/>
          </p:cNvSpPr>
          <p:nvPr>
            <p:ph type="body" idx="1"/>
          </p:nvPr>
        </p:nvSpPr>
        <p:spPr bwMode="auto">
          <a:xfrm>
            <a:off x="508000" y="2628900"/>
            <a:ext cx="11988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>
                <a:sym typeface="Roboto Regular"/>
              </a:rPr>
              <a:t>Treść - poziom 1</a:t>
            </a:r>
          </a:p>
          <a:p>
            <a:pPr lvl="1"/>
            <a:r>
              <a:rPr lang="pl-PL" altLang="pl-PL" smtClean="0">
                <a:sym typeface="Roboto Regular"/>
              </a:rPr>
              <a:t>Treść - poziom 2</a:t>
            </a:r>
          </a:p>
          <a:p>
            <a:pPr lvl="2"/>
            <a:r>
              <a:rPr lang="pl-PL" altLang="pl-PL" smtClean="0">
                <a:sym typeface="Roboto Regular"/>
              </a:rPr>
              <a:t>Treść - poziom 3</a:t>
            </a:r>
          </a:p>
          <a:p>
            <a:pPr lvl="3"/>
            <a:r>
              <a:rPr lang="pl-PL" altLang="pl-PL" smtClean="0">
                <a:sym typeface="Roboto Regular"/>
              </a:rPr>
              <a:t>Treść - poziom 4</a:t>
            </a:r>
          </a:p>
          <a:p>
            <a:pPr lvl="4"/>
            <a:r>
              <a:rPr lang="pl-PL" altLang="pl-PL" smtClean="0">
                <a:sym typeface="Roboto Regular"/>
              </a:rPr>
              <a:t>Treść - poziom 5</a:t>
            </a:r>
          </a:p>
        </p:txBody>
      </p:sp>
      <p:pic>
        <p:nvPicPr>
          <p:cNvPr id="1028" name="pasted-image.t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438" y="684213"/>
            <a:ext cx="6159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53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3" r:id="rId4"/>
    <p:sldLayoutId id="2147483974" r:id="rId5"/>
  </p:sldLayoutIdLst>
  <p:transition spd="med"/>
  <p:timing>
    <p:tnLst>
      <p:par>
        <p:cTn id="1" dur="indefinite" restart="never" nodeType="tmRoot"/>
      </p:par>
    </p:tnLst>
  </p:timing>
  <p:txStyles>
    <p:titleStyle>
      <a:lvl1pPr algn="ctr" defTabSz="582613" rtl="0" eaLnBrk="0" fontAlgn="base" hangingPunct="0">
        <a:lnSpc>
          <a:spcPct val="90000"/>
        </a:lnSpc>
        <a:spcBef>
          <a:spcPts val="1600"/>
        </a:spcBef>
        <a:spcAft>
          <a:spcPct val="0"/>
        </a:spcAft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1pPr>
      <a:lvl2pPr algn="ctr" defTabSz="582613" rtl="0" eaLnBrk="0" fontAlgn="base" hangingPunct="0">
        <a:lnSpc>
          <a:spcPct val="90000"/>
        </a:lnSpc>
        <a:spcBef>
          <a:spcPts val="1600"/>
        </a:spcBef>
        <a:spcAft>
          <a:spcPct val="0"/>
        </a:spcAft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2pPr>
      <a:lvl3pPr algn="ctr" defTabSz="582613" rtl="0" eaLnBrk="0" fontAlgn="base" hangingPunct="0">
        <a:lnSpc>
          <a:spcPct val="90000"/>
        </a:lnSpc>
        <a:spcBef>
          <a:spcPts val="1600"/>
        </a:spcBef>
        <a:spcAft>
          <a:spcPct val="0"/>
        </a:spcAft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3pPr>
      <a:lvl4pPr algn="ctr" defTabSz="582613" rtl="0" eaLnBrk="0" fontAlgn="base" hangingPunct="0">
        <a:lnSpc>
          <a:spcPct val="90000"/>
        </a:lnSpc>
        <a:spcBef>
          <a:spcPts val="1600"/>
        </a:spcBef>
        <a:spcAft>
          <a:spcPct val="0"/>
        </a:spcAft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4pPr>
      <a:lvl5pPr algn="ctr" defTabSz="582613" rtl="0" eaLnBrk="0" fontAlgn="base" hangingPunct="0">
        <a:lnSpc>
          <a:spcPct val="90000"/>
        </a:lnSpc>
        <a:spcBef>
          <a:spcPts val="1600"/>
        </a:spcBef>
        <a:spcAft>
          <a:spcPct val="0"/>
        </a:spcAft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5pPr>
      <a:lvl6pPr indent="1142477" defTabSz="583934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6pPr>
      <a:lvl7pPr indent="1370973" defTabSz="583934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7pPr>
      <a:lvl8pPr indent="1599468" defTabSz="583934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8pPr>
      <a:lvl9pPr indent="1827963" defTabSz="583934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9pPr>
    </p:titleStyle>
    <p:bodyStyle>
      <a:lvl1pPr marL="468313" indent="-468313" algn="l" defTabSz="582613" rtl="0" eaLnBrk="0" fontAlgn="base" hangingPunct="0">
        <a:spcBef>
          <a:spcPts val="2200"/>
        </a:spcBef>
        <a:spcAft>
          <a:spcPct val="0"/>
        </a:spcAft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1pPr>
      <a:lvl2pPr marL="781050" indent="-311150" algn="l" defTabSz="582613" rtl="0" eaLnBrk="0" fontAlgn="base" hangingPunct="0">
        <a:spcBef>
          <a:spcPts val="2200"/>
        </a:spcBef>
        <a:spcAft>
          <a:spcPct val="0"/>
        </a:spcAft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2pPr>
      <a:lvl3pPr marL="1250950" indent="-311150" algn="l" defTabSz="582613" rtl="0" eaLnBrk="0" fontAlgn="base" hangingPunct="0">
        <a:spcBef>
          <a:spcPts val="2200"/>
        </a:spcBef>
        <a:spcAft>
          <a:spcPct val="0"/>
        </a:spcAft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3pPr>
      <a:lvl4pPr marL="1720850" indent="-311150" algn="l" defTabSz="582613" rtl="0" eaLnBrk="0" fontAlgn="base" hangingPunct="0">
        <a:spcBef>
          <a:spcPts val="2200"/>
        </a:spcBef>
        <a:spcAft>
          <a:spcPct val="0"/>
        </a:spcAft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4pPr>
      <a:lvl5pPr marL="2190750" indent="-311150" algn="l" defTabSz="582613" rtl="0" eaLnBrk="0" fontAlgn="base" hangingPunct="0">
        <a:spcBef>
          <a:spcPts val="2200"/>
        </a:spcBef>
        <a:spcAft>
          <a:spcPct val="0"/>
        </a:spcAft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5pPr>
      <a:lvl6pPr marL="2661543" indent="-313124" defTabSz="583934">
        <a:spcBef>
          <a:spcPts val="2201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6pPr>
      <a:lvl7pPr marL="3131231" indent="-313124" defTabSz="583934">
        <a:spcBef>
          <a:spcPts val="2201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7pPr>
      <a:lvl8pPr marL="3600913" indent="-313124" defTabSz="583934">
        <a:spcBef>
          <a:spcPts val="2201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8pPr>
      <a:lvl9pPr marL="4070601" indent="-313124" defTabSz="583934">
        <a:spcBef>
          <a:spcPts val="2201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9pPr>
    </p:bodyStyle>
    <p:otherStyle>
      <a:lvl1pPr algn="ctr" defTabSz="583934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496" algn="ctr" defTabSz="583934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6992" algn="ctr" defTabSz="583934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486" algn="ctr" defTabSz="583934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3982" algn="ctr" defTabSz="583934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2477" algn="ctr" defTabSz="583934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0973" algn="ctr" defTabSz="583934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599468" algn="ctr" defTabSz="583934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7963" algn="ctr" defTabSz="583934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hape 2"/>
          <p:cNvSpPr>
            <a:spLocks noGrp="1"/>
          </p:cNvSpPr>
          <p:nvPr>
            <p:ph type="title"/>
          </p:nvPr>
        </p:nvSpPr>
        <p:spPr bwMode="auto">
          <a:xfrm>
            <a:off x="508000" y="800100"/>
            <a:ext cx="11988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>
                <a:sym typeface="Aller"/>
              </a:rPr>
              <a:t>Tekst tytułowy</a:t>
            </a:r>
          </a:p>
        </p:txBody>
      </p:sp>
      <p:sp>
        <p:nvSpPr>
          <p:cNvPr id="5123" name="Shape 3"/>
          <p:cNvSpPr>
            <a:spLocks noGrp="1"/>
          </p:cNvSpPr>
          <p:nvPr>
            <p:ph type="body" idx="1"/>
          </p:nvPr>
        </p:nvSpPr>
        <p:spPr bwMode="auto">
          <a:xfrm>
            <a:off x="508000" y="2628900"/>
            <a:ext cx="11988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>
                <a:sym typeface="Roboto Regular"/>
              </a:rPr>
              <a:t>Treść - poziom 1</a:t>
            </a:r>
          </a:p>
          <a:p>
            <a:pPr lvl="1"/>
            <a:r>
              <a:rPr lang="pl-PL" altLang="pl-PL" smtClean="0">
                <a:sym typeface="Roboto Regular"/>
              </a:rPr>
              <a:t>Treść - poziom 2</a:t>
            </a:r>
          </a:p>
          <a:p>
            <a:pPr lvl="2"/>
            <a:r>
              <a:rPr lang="pl-PL" altLang="pl-PL" smtClean="0">
                <a:sym typeface="Roboto Regular"/>
              </a:rPr>
              <a:t>Treść - poziom 3</a:t>
            </a:r>
          </a:p>
          <a:p>
            <a:pPr lvl="3"/>
            <a:r>
              <a:rPr lang="pl-PL" altLang="pl-PL" smtClean="0">
                <a:sym typeface="Roboto Regular"/>
              </a:rPr>
              <a:t>Treść - poziom 4</a:t>
            </a:r>
          </a:p>
          <a:p>
            <a:pPr lvl="4"/>
            <a:r>
              <a:rPr lang="pl-PL" altLang="pl-PL" smtClean="0">
                <a:sym typeface="Roboto Regular"/>
              </a:rPr>
              <a:t>Treść - poziom 5</a:t>
            </a:r>
          </a:p>
        </p:txBody>
      </p:sp>
      <p:pic>
        <p:nvPicPr>
          <p:cNvPr id="5124" name="pasted-image.t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438" y="684213"/>
            <a:ext cx="6159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27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</p:sldLayoutIdLst>
  <p:transition spd="med"/>
  <p:timing>
    <p:tnLst>
      <p:par>
        <p:cTn id="1" dur="indefinite" restart="never" nodeType="tmRoot"/>
      </p:par>
    </p:tnLst>
  </p:timing>
  <p:txStyles>
    <p:titleStyle>
      <a:lvl1pPr algn="ctr" defTabSz="584200" rtl="0" eaLnBrk="0" fontAlgn="base" hangingPunct="0">
        <a:lnSpc>
          <a:spcPct val="90000"/>
        </a:lnSpc>
        <a:spcBef>
          <a:spcPts val="1600"/>
        </a:spcBef>
        <a:spcAft>
          <a:spcPct val="0"/>
        </a:spcAft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1pPr>
      <a:lvl2pPr algn="ctr" defTabSz="584200" rtl="0" eaLnBrk="0" fontAlgn="base" hangingPunct="0">
        <a:lnSpc>
          <a:spcPct val="90000"/>
        </a:lnSpc>
        <a:spcBef>
          <a:spcPts val="1600"/>
        </a:spcBef>
        <a:spcAft>
          <a:spcPct val="0"/>
        </a:spcAft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2pPr>
      <a:lvl3pPr algn="ctr" defTabSz="584200" rtl="0" eaLnBrk="0" fontAlgn="base" hangingPunct="0">
        <a:lnSpc>
          <a:spcPct val="90000"/>
        </a:lnSpc>
        <a:spcBef>
          <a:spcPts val="1600"/>
        </a:spcBef>
        <a:spcAft>
          <a:spcPct val="0"/>
        </a:spcAft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3pPr>
      <a:lvl4pPr algn="ctr" defTabSz="584200" rtl="0" eaLnBrk="0" fontAlgn="base" hangingPunct="0">
        <a:lnSpc>
          <a:spcPct val="90000"/>
        </a:lnSpc>
        <a:spcBef>
          <a:spcPts val="1600"/>
        </a:spcBef>
        <a:spcAft>
          <a:spcPct val="0"/>
        </a:spcAft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4pPr>
      <a:lvl5pPr algn="ctr" defTabSz="584200" rtl="0" eaLnBrk="0" fontAlgn="base" hangingPunct="0">
        <a:lnSpc>
          <a:spcPct val="90000"/>
        </a:lnSpc>
        <a:spcBef>
          <a:spcPts val="1600"/>
        </a:spcBef>
        <a:spcAft>
          <a:spcPct val="0"/>
        </a:spcAft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5pPr>
      <a:lvl6pPr indent="1143000" defTabSz="584200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6pPr>
      <a:lvl7pPr indent="1371600" defTabSz="584200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7pPr>
      <a:lvl8pPr indent="1600200" defTabSz="584200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8pPr>
      <a:lvl9pPr indent="1828800" defTabSz="584200">
        <a:lnSpc>
          <a:spcPct val="90000"/>
        </a:lnSpc>
        <a:spcBef>
          <a:spcPts val="1600"/>
        </a:spcBef>
        <a:defRPr sz="4800" b="1">
          <a:solidFill>
            <a:srgbClr val="414241"/>
          </a:solidFill>
          <a:latin typeface="Aller"/>
          <a:ea typeface="Aller"/>
          <a:cs typeface="Aller"/>
          <a:sym typeface="Aller"/>
        </a:defRPr>
      </a:lvl9pPr>
    </p:titleStyle>
    <p:bodyStyle>
      <a:lvl1pPr marL="469900" indent="-469900" algn="l" defTabSz="584200" rtl="0" eaLnBrk="0" fontAlgn="base" hangingPunct="0">
        <a:spcBef>
          <a:spcPts val="2200"/>
        </a:spcBef>
        <a:spcAft>
          <a:spcPct val="0"/>
        </a:spcAft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1pPr>
      <a:lvl2pPr marL="782638" indent="-312738" algn="l" defTabSz="584200" rtl="0" eaLnBrk="0" fontAlgn="base" hangingPunct="0">
        <a:spcBef>
          <a:spcPts val="2200"/>
        </a:spcBef>
        <a:spcAft>
          <a:spcPct val="0"/>
        </a:spcAft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2pPr>
      <a:lvl3pPr marL="1252538" indent="-312738" algn="l" defTabSz="584200" rtl="0" eaLnBrk="0" fontAlgn="base" hangingPunct="0">
        <a:spcBef>
          <a:spcPts val="2200"/>
        </a:spcBef>
        <a:spcAft>
          <a:spcPct val="0"/>
        </a:spcAft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3pPr>
      <a:lvl4pPr marL="1722438" indent="-312738" algn="l" defTabSz="584200" rtl="0" eaLnBrk="0" fontAlgn="base" hangingPunct="0">
        <a:spcBef>
          <a:spcPts val="2200"/>
        </a:spcBef>
        <a:spcAft>
          <a:spcPct val="0"/>
        </a:spcAft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4pPr>
      <a:lvl5pPr marL="2192338" indent="-312738" algn="l" defTabSz="584200" rtl="0" eaLnBrk="0" fontAlgn="base" hangingPunct="0">
        <a:spcBef>
          <a:spcPts val="2200"/>
        </a:spcBef>
        <a:spcAft>
          <a:spcPct val="0"/>
        </a:spcAft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5pPr>
      <a:lvl6pPr marL="2662766" indent="-313266" defTabSz="584200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6pPr>
      <a:lvl7pPr marL="3132666" indent="-313266" defTabSz="584200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7pPr>
      <a:lvl8pPr marL="3602566" indent="-313266" defTabSz="584200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8pPr>
      <a:lvl9pPr marL="4072466" indent="-313266" defTabSz="584200">
        <a:spcBef>
          <a:spcPts val="2200"/>
        </a:spcBef>
        <a:buSzPct val="75000"/>
        <a:buChar char="•"/>
        <a:defRPr sz="2400">
          <a:solidFill>
            <a:srgbClr val="414141"/>
          </a:solidFill>
          <a:latin typeface="Roboto Regular"/>
          <a:ea typeface="Roboto Regular"/>
          <a:cs typeface="Roboto Regular"/>
          <a:sym typeface="Roboto Regular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684213"/>
            <a:ext cx="6159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23557" name="Shape 59"/>
          <p:cNvSpPr>
            <a:spLocks noChangeArrowheads="1"/>
          </p:cNvSpPr>
          <p:nvPr/>
        </p:nvSpPr>
        <p:spPr bwMode="auto">
          <a:xfrm>
            <a:off x="1968500" y="751803"/>
            <a:ext cx="9652000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/>
          <a:p>
            <a:pPr defTabSz="582613" eaLnBrk="1" hangingPunct="1">
              <a:lnSpc>
                <a:spcPct val="110000"/>
              </a:lnSpc>
            </a:pPr>
            <a:r>
              <a:rPr lang="pl-PL" altLang="pl-PL" sz="6000" b="1" dirty="0" smtClean="0">
                <a:solidFill>
                  <a:srgbClr val="68B133"/>
                </a:solidFill>
                <a:latin typeface="Roboto Regular"/>
                <a:sym typeface="Roboto Regular"/>
              </a:rPr>
              <a:t>Program ochrony powietrza dla województwa małopolskiego</a:t>
            </a:r>
            <a:endParaRPr lang="pl-PL" altLang="pl-PL" sz="6000" b="1" dirty="0">
              <a:solidFill>
                <a:srgbClr val="68B133"/>
              </a:solidFill>
              <a:latin typeface="Roboto Regular"/>
              <a:sym typeface="Roboto Regular"/>
            </a:endParaRPr>
          </a:p>
        </p:txBody>
      </p:sp>
      <p:sp>
        <p:nvSpPr>
          <p:cNvPr id="23558" name="Shape 61"/>
          <p:cNvSpPr txBox="1">
            <a:spLocks/>
          </p:cNvSpPr>
          <p:nvPr/>
        </p:nvSpPr>
        <p:spPr bwMode="auto">
          <a:xfrm>
            <a:off x="8356600" y="6184900"/>
            <a:ext cx="4241800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6" tIns="45700" rIns="91396" bIns="45700"/>
          <a:lstStyle/>
          <a:p>
            <a:pPr defTabSz="582613" eaLnBrk="1" hangingPunct="1">
              <a:spcBef>
                <a:spcPts val="2200"/>
              </a:spcBef>
              <a:buSzPct val="75000"/>
            </a:pPr>
            <a:r>
              <a:rPr lang="pl-PL" altLang="pl-PL" b="1" dirty="0" smtClean="0">
                <a:latin typeface="Roboto Regular"/>
                <a:ea typeface="Roboto Regular"/>
                <a:cs typeface="Roboto Regular"/>
                <a:sym typeface="Roboto Regular"/>
              </a:rPr>
              <a:t>Tomasz Pietrusiak</a:t>
            </a:r>
          </a:p>
          <a:p>
            <a:pPr defTabSz="582613" eaLnBrk="1" hangingPunct="1">
              <a:spcBef>
                <a:spcPts val="2200"/>
              </a:spcBef>
              <a:buSzPct val="75000"/>
            </a:pPr>
            <a:r>
              <a:rPr lang="pl-PL" altLang="pl-PL" dirty="0" smtClean="0">
                <a:latin typeface="Roboto Regular"/>
                <a:ea typeface="Roboto Regular"/>
                <a:cs typeface="Roboto Regular"/>
                <a:sym typeface="Roboto Regular"/>
              </a:rPr>
              <a:t>Zastępca Dyrektora Departamentu Środowiska Urząd Marszałkowski Województwa Małopolskiego</a:t>
            </a:r>
            <a:endParaRPr lang="pl-PL" altLang="pl-PL" dirty="0">
              <a:latin typeface="Roboto Regular"/>
              <a:ea typeface="Roboto Regular"/>
              <a:cs typeface="Roboto Regular"/>
              <a:sym typeface="Roboto Regular"/>
            </a:endParaRPr>
          </a:p>
        </p:txBody>
      </p:sp>
      <p:sp>
        <p:nvSpPr>
          <p:cNvPr id="23559" name="Shape 58"/>
          <p:cNvSpPr>
            <a:spLocks/>
          </p:cNvSpPr>
          <p:nvPr/>
        </p:nvSpPr>
        <p:spPr bwMode="auto">
          <a:xfrm rot="-5400000">
            <a:off x="6694487" y="7213601"/>
            <a:ext cx="2244725" cy="44450"/>
          </a:xfrm>
          <a:custGeom>
            <a:avLst/>
            <a:gdLst>
              <a:gd name="T0" fmla="*/ 2147483647 w 21600"/>
              <a:gd name="T1" fmla="*/ 21587 h 45719"/>
              <a:gd name="T2" fmla="*/ 2147483647 w 21600"/>
              <a:gd name="T3" fmla="*/ 21587 h 45719"/>
              <a:gd name="T4" fmla="*/ 2147483647 w 21600"/>
              <a:gd name="T5" fmla="*/ 21587 h 45719"/>
              <a:gd name="T6" fmla="*/ 2147483647 w 21600"/>
              <a:gd name="T7" fmla="*/ 21587 h 45719"/>
              <a:gd name="T8" fmla="*/ 0 60000 65536"/>
              <a:gd name="T9" fmla="*/ 5898240 60000 65536"/>
              <a:gd name="T10" fmla="*/ 11796480 60000 65536"/>
              <a:gd name="T11" fmla="*/ 1769472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45719" extrusionOk="0">
                <a:moveTo>
                  <a:pt x="0" y="0"/>
                </a:move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444444">
                <a:alpha val="30196"/>
              </a:srgbClr>
            </a:solidFill>
            <a:miter lim="4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 anchor="ctr"/>
          <a:lstStyle/>
          <a:p>
            <a:pPr defTabSz="582613" eaLnBrk="1" hangingPunct="1"/>
            <a:endParaRPr lang="pl-PL"/>
          </a:p>
        </p:txBody>
      </p:sp>
      <p:pic>
        <p:nvPicPr>
          <p:cNvPr id="11" name="pasted-imag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8582025"/>
            <a:ext cx="4340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7307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71"/>
          <p:cNvSpPr txBox="1">
            <a:spLocks/>
          </p:cNvSpPr>
          <p:nvPr/>
        </p:nvSpPr>
        <p:spPr>
          <a:xfrm>
            <a:off x="838200" y="684213"/>
            <a:ext cx="10915650" cy="1577975"/>
          </a:xfrm>
          <a:prstGeom prst="rect">
            <a:avLst/>
          </a:prstGeom>
        </p:spPr>
        <p:txBody>
          <a:bodyPr lIns="91396" tIns="45700" rIns="91396" bIns="45700">
            <a:normAutofit fontScale="97500"/>
          </a:bodyPr>
          <a:lstStyle>
            <a:lvl1pPr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1pPr>
            <a:lvl2pPr indent="228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2pPr>
            <a:lvl3pPr indent="457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3pPr>
            <a:lvl4pPr indent="685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4pPr>
            <a:lvl5pPr indent="9144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5pPr>
            <a:lvl6pPr indent="11430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6pPr>
            <a:lvl7pPr indent="1371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7pPr>
            <a:lvl8pPr indent="1600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8pPr>
            <a:lvl9pPr indent="1828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l-PL" altLang="pl-PL" sz="4000" kern="0" dirty="0" smtClean="0">
                <a:solidFill>
                  <a:srgbClr val="009FD5"/>
                </a:solidFill>
                <a:latin typeface="Arial" pitchFamily="34" charset="0"/>
                <a:cs typeface="Arial" pitchFamily="34" charset="0"/>
              </a:rPr>
              <a:t>Uchwała antysmogowa dla Małopolski </a:t>
            </a:r>
            <a:endParaRPr lang="pl-PL" altLang="pl-PL" sz="4000" kern="0" dirty="0">
              <a:solidFill>
                <a:srgbClr val="009FD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7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8582025"/>
            <a:ext cx="4340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6388" name="Prostokąt 1"/>
          <p:cNvSpPr>
            <a:spLocks noChangeArrowheads="1"/>
          </p:cNvSpPr>
          <p:nvPr/>
        </p:nvSpPr>
        <p:spPr bwMode="auto">
          <a:xfrm>
            <a:off x="927100" y="2239124"/>
            <a:ext cx="10826750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742950" indent="-28575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1143000" indent="-2286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1600200" indent="-2286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2057400" indent="-2286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5146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29718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4290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38862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algn="just" eaLnBrk="1" hangingPunct="1">
              <a:spcBef>
                <a:spcPts val="2400"/>
              </a:spcBef>
              <a:buClr>
                <a:srgbClr val="009FD5"/>
              </a:buClr>
              <a:buSzTx/>
              <a:buFont typeface="Wingdings" pitchFamily="2" charset="2"/>
              <a:buChar char="Ø"/>
            </a:pPr>
            <a:r>
              <a:rPr lang="pl-PL" altLang="pl-PL" sz="3200" b="1" dirty="0">
                <a:solidFill>
                  <a:srgbClr val="009FD5"/>
                </a:solidFill>
                <a:latin typeface="Palatino"/>
                <a:ea typeface="Palatino"/>
                <a:cs typeface="Palatino"/>
                <a:sym typeface="Palatino"/>
              </a:rPr>
              <a:t>Wprowadza wymagania dla jakości paliw </a:t>
            </a:r>
          </a:p>
          <a:p>
            <a:pPr marL="449263" indent="0" algn="just" eaLnBrk="1" hangingPunct="1">
              <a:spcBef>
                <a:spcPts val="2400"/>
              </a:spcBef>
              <a:buSzTx/>
              <a:buNone/>
            </a:pPr>
            <a:r>
              <a:rPr lang="pl-PL" altLang="pl-PL" sz="2800" b="1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od </a:t>
            </a:r>
            <a:r>
              <a:rPr lang="pl-PL" altLang="pl-PL" sz="2800" b="1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1 lipca 2017 r. </a:t>
            </a:r>
            <a:r>
              <a:rPr lang="pl-PL" alt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zakaz stosowania mułów i </a:t>
            </a:r>
            <a:r>
              <a:rPr lang="pl-PL" altLang="pl-PL" sz="2800" dirty="0" err="1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flotów</a:t>
            </a:r>
            <a:r>
              <a:rPr lang="pl-PL" alt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węglowych oraz zakaz </a:t>
            </a:r>
            <a:r>
              <a:rPr lang="pl-PL" alt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spalania drewna o wilgotności powyżej 20% (suszenie przynajmniej 2 </a:t>
            </a: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sezony)</a:t>
            </a:r>
          </a:p>
          <a:p>
            <a:pPr algn="just" eaLnBrk="1" hangingPunct="1">
              <a:spcBef>
                <a:spcPts val="2400"/>
              </a:spcBef>
              <a:buClr>
                <a:srgbClr val="009FD5"/>
              </a:buClr>
              <a:buSzTx/>
              <a:buFont typeface="Wingdings" pitchFamily="2" charset="2"/>
              <a:buChar char="Ø"/>
            </a:pPr>
            <a:r>
              <a:rPr lang="pl-PL" altLang="pl-PL" sz="3200" b="1" dirty="0">
                <a:solidFill>
                  <a:srgbClr val="009FD5"/>
                </a:solidFill>
                <a:latin typeface="Palatino"/>
                <a:ea typeface="Palatino"/>
                <a:cs typeface="Palatino"/>
                <a:sym typeface="Palatino"/>
              </a:rPr>
              <a:t>Wprowadza obowiązki dla właścicieli kominków</a:t>
            </a:r>
          </a:p>
          <a:p>
            <a:pPr marL="449263" indent="0" algn="just" eaLnBrk="1" hangingPunct="1">
              <a:spcBef>
                <a:spcPts val="2400"/>
              </a:spcBef>
              <a:buSzTx/>
              <a:buNone/>
            </a:pPr>
            <a:r>
              <a:rPr lang="pl-PL" altLang="pl-PL" sz="2800" b="1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od 1 lipca 2017 r.</a:t>
            </a: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 nowo instalowane</a:t>
            </a:r>
            <a:r>
              <a:rPr lang="pl-PL" altLang="pl-PL" sz="2800" b="1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kominki muszą spełniać wymagania </a:t>
            </a:r>
            <a:r>
              <a:rPr lang="pl-PL" altLang="pl-PL" sz="2800" dirty="0" err="1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ekoprojektu</a:t>
            </a:r>
            <a:endParaRPr lang="pl-PL" altLang="pl-PL" sz="2800" dirty="0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449263" indent="0" algn="just" eaLnBrk="1" hangingPunct="1">
              <a:spcBef>
                <a:spcPts val="2400"/>
              </a:spcBef>
              <a:buSzTx/>
              <a:buNone/>
            </a:pPr>
            <a:r>
              <a:rPr lang="pl-PL" altLang="pl-PL" sz="2800" b="1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od 2023 r. </a:t>
            </a: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istniejące kominki o sprawności cieplnej poniżej 80% muszą zostać wyposażone w urządzenie redukujące emisję pyłu do poziomu </a:t>
            </a:r>
            <a:r>
              <a:rPr lang="pl-PL" altLang="pl-PL" sz="2800" dirty="0" err="1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ekoprojektu</a:t>
            </a: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 (np. elektrofiltr)</a:t>
            </a:r>
            <a:endParaRPr lang="pl-PL" altLang="pl-PL" sz="2800" dirty="0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9227956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87"/>
          <p:cNvSpPr>
            <a:spLocks noChangeArrowheads="1"/>
          </p:cNvSpPr>
          <p:nvPr/>
        </p:nvSpPr>
        <p:spPr bwMode="auto">
          <a:xfrm>
            <a:off x="838200" y="2258282"/>
            <a:ext cx="10915650" cy="572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marL="457200" indent="-4572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742950" indent="-28575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1143000" indent="-2286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1600200" indent="-2286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2057400" indent="-2286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5146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29718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4290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38862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algn="just" eaLnBrk="1" hangingPunct="1">
              <a:spcBef>
                <a:spcPts val="2400"/>
              </a:spcBef>
              <a:buClr>
                <a:srgbClr val="009FD5"/>
              </a:buClr>
              <a:buSzTx/>
              <a:buFont typeface="Wingdings" pitchFamily="2" charset="2"/>
              <a:buChar char="§"/>
            </a:pPr>
            <a:r>
              <a:rPr lang="pl-PL" altLang="pl-PL" sz="3200" b="1" dirty="0">
                <a:solidFill>
                  <a:srgbClr val="009FD5"/>
                </a:solidFill>
                <a:latin typeface="Palatino"/>
                <a:ea typeface="Palatino"/>
                <a:cs typeface="Palatino"/>
                <a:sym typeface="Palatino"/>
              </a:rPr>
              <a:t>Ograniczenie o ponad 90% </a:t>
            </a:r>
            <a:r>
              <a:rPr lang="pl-PL" alt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emisji pyłu PM10 i PM2.5 oraz </a:t>
            </a:r>
            <a:r>
              <a:rPr lang="pl-PL" altLang="pl-PL" sz="3200" b="1" dirty="0">
                <a:solidFill>
                  <a:srgbClr val="009FD5"/>
                </a:solidFill>
                <a:latin typeface="Palatino"/>
                <a:ea typeface="Palatino"/>
                <a:cs typeface="Palatino"/>
                <a:sym typeface="Palatino"/>
              </a:rPr>
              <a:t>osiągniecie poziomów dopuszczalnych </a:t>
            </a:r>
            <a:r>
              <a:rPr lang="pl-PL" alt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dla pyłu zawieszonego w </a:t>
            </a: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powietrzu</a:t>
            </a:r>
          </a:p>
          <a:p>
            <a:pPr algn="just" eaLnBrk="1" hangingPunct="1">
              <a:spcBef>
                <a:spcPts val="2400"/>
              </a:spcBef>
              <a:buClr>
                <a:srgbClr val="009FD5"/>
              </a:buClr>
              <a:buSzTx/>
              <a:buFont typeface="Wingdings" pitchFamily="2" charset="2"/>
              <a:buChar char="§"/>
            </a:pPr>
            <a:r>
              <a:rPr lang="pl-PL" altLang="pl-PL" sz="3200" b="1" dirty="0" smtClean="0">
                <a:solidFill>
                  <a:srgbClr val="009FD5"/>
                </a:solidFill>
                <a:latin typeface="Palatino"/>
                <a:ea typeface="Palatino"/>
                <a:cs typeface="Palatino"/>
                <a:sym typeface="Palatino"/>
              </a:rPr>
              <a:t>Szybka </a:t>
            </a:r>
            <a:r>
              <a:rPr lang="pl-PL" altLang="pl-PL" sz="3200" b="1" dirty="0">
                <a:solidFill>
                  <a:srgbClr val="009FD5"/>
                </a:solidFill>
                <a:latin typeface="Palatino"/>
                <a:ea typeface="Palatino"/>
                <a:cs typeface="Palatino"/>
                <a:sym typeface="Palatino"/>
              </a:rPr>
              <a:t>poprawa jakości powierza </a:t>
            </a:r>
            <a:r>
              <a:rPr lang="pl-PL" alt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w Małopolsce – dzięki  integracji przepisów antysmogowych z dotacjami do wymiany kotłów ze środków RPO </a:t>
            </a:r>
            <a:r>
              <a:rPr lang="pl-PL" altLang="pl-PL" sz="3200" b="1" dirty="0">
                <a:solidFill>
                  <a:srgbClr val="009FD5"/>
                </a:solidFill>
                <a:latin typeface="Palatino"/>
                <a:ea typeface="Palatino"/>
                <a:cs typeface="Palatino"/>
                <a:sym typeface="Palatino"/>
              </a:rPr>
              <a:t>(100 mln </a:t>
            </a:r>
            <a:r>
              <a:rPr lang="pl-PL" altLang="pl-PL" sz="3200" b="1" dirty="0" smtClean="0">
                <a:solidFill>
                  <a:srgbClr val="009FD5"/>
                </a:solidFill>
                <a:latin typeface="Palatino"/>
                <a:ea typeface="Palatino"/>
                <a:cs typeface="Palatino"/>
                <a:sym typeface="Palatino"/>
              </a:rPr>
              <a:t>euro)</a:t>
            </a:r>
          </a:p>
          <a:p>
            <a:pPr algn="just" eaLnBrk="1" hangingPunct="1">
              <a:spcBef>
                <a:spcPts val="2400"/>
              </a:spcBef>
              <a:buClr>
                <a:srgbClr val="009FD5"/>
              </a:buClr>
              <a:buSzTx/>
              <a:buFont typeface="Wingdings" pitchFamily="2" charset="2"/>
              <a:buChar char="§"/>
            </a:pPr>
            <a:r>
              <a:rPr lang="pl-PL" altLang="pl-PL" sz="3200" b="1" dirty="0" smtClean="0">
                <a:solidFill>
                  <a:srgbClr val="009FD5"/>
                </a:solidFill>
                <a:latin typeface="Palatino"/>
                <a:ea typeface="Palatino"/>
                <a:cs typeface="Palatino"/>
                <a:sym typeface="Palatino"/>
              </a:rPr>
              <a:t>Ograniczenie </a:t>
            </a:r>
            <a:r>
              <a:rPr lang="pl-PL" altLang="pl-PL" sz="3200" b="1" dirty="0">
                <a:solidFill>
                  <a:srgbClr val="009FD5"/>
                </a:solidFill>
                <a:latin typeface="Palatino"/>
                <a:ea typeface="Palatino"/>
                <a:cs typeface="Palatino"/>
                <a:sym typeface="Palatino"/>
              </a:rPr>
              <a:t>o 2,9 mld zł rocznie </a:t>
            </a:r>
            <a:r>
              <a:rPr lang="pl-PL" alt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kosztów zdrowotnych związanych ze złą jakością powietrza – </a:t>
            </a:r>
            <a:r>
              <a:rPr lang="pl-PL" altLang="pl-PL" sz="3200" b="1" dirty="0">
                <a:solidFill>
                  <a:srgbClr val="009FD5"/>
                </a:solidFill>
                <a:latin typeface="Palatino"/>
                <a:ea typeface="Palatino"/>
                <a:cs typeface="Palatino"/>
                <a:sym typeface="Palatino"/>
              </a:rPr>
              <a:t>poprawa stanu zdrowia i jakości życia</a:t>
            </a:r>
            <a:r>
              <a:rPr lang="pl-PL" altLang="pl-PL" sz="3200" b="1" dirty="0">
                <a:solidFill>
                  <a:srgbClr val="68B133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pl-PL" alt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mieszkańców Małopolski </a:t>
            </a:r>
            <a:endParaRPr lang="pl-PL" altLang="pl-PL" sz="2800" dirty="0" smtClean="0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algn="just" eaLnBrk="1" hangingPunct="1">
              <a:spcBef>
                <a:spcPts val="2400"/>
              </a:spcBef>
              <a:buClr>
                <a:srgbClr val="68B133"/>
              </a:buClr>
              <a:buSzTx/>
              <a:buFont typeface="Wingdings" pitchFamily="2" charset="2"/>
              <a:buChar char="§"/>
            </a:pPr>
            <a:endParaRPr lang="pl-PL" altLang="pl-PL" sz="3200" dirty="0">
              <a:solidFill>
                <a:srgbClr val="003399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" name="Shape 71"/>
          <p:cNvSpPr txBox="1">
            <a:spLocks/>
          </p:cNvSpPr>
          <p:nvPr/>
        </p:nvSpPr>
        <p:spPr>
          <a:xfrm>
            <a:off x="838200" y="684213"/>
            <a:ext cx="10915650" cy="1577975"/>
          </a:xfrm>
          <a:prstGeom prst="rect">
            <a:avLst/>
          </a:prstGeom>
        </p:spPr>
        <p:txBody>
          <a:bodyPr lIns="91396" tIns="45700" rIns="91396" bIns="45700">
            <a:normAutofit fontScale="97500"/>
          </a:bodyPr>
          <a:lstStyle>
            <a:lvl1pPr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1pPr>
            <a:lvl2pPr indent="228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2pPr>
            <a:lvl3pPr indent="457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3pPr>
            <a:lvl4pPr indent="685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4pPr>
            <a:lvl5pPr indent="9144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5pPr>
            <a:lvl6pPr indent="11430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6pPr>
            <a:lvl7pPr indent="1371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7pPr>
            <a:lvl8pPr indent="1600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8pPr>
            <a:lvl9pPr indent="1828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l-PL" altLang="pl-PL" sz="4000" kern="0" dirty="0">
                <a:solidFill>
                  <a:srgbClr val="009FD5"/>
                </a:solidFill>
                <a:latin typeface="Arial" pitchFamily="34" charset="0"/>
                <a:cs typeface="Arial" pitchFamily="34" charset="0"/>
              </a:rPr>
              <a:t>Efekty wprowadzenia uchwały antysmogowej</a:t>
            </a:r>
          </a:p>
        </p:txBody>
      </p:sp>
      <p:pic>
        <p:nvPicPr>
          <p:cNvPr id="17412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8582025"/>
            <a:ext cx="4340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25532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87"/>
          <p:cNvSpPr>
            <a:spLocks noChangeArrowheads="1"/>
          </p:cNvSpPr>
          <p:nvPr/>
        </p:nvSpPr>
        <p:spPr bwMode="auto">
          <a:xfrm>
            <a:off x="702822" y="2629785"/>
            <a:ext cx="1091565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marL="457200" indent="-4572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742950" indent="-28575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1143000" indent="-2286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1600200" indent="-2286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2057400" indent="-2286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5146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29718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4290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38862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algn="just" eaLnBrk="1" hangingPunct="1">
              <a:spcBef>
                <a:spcPts val="1200"/>
              </a:spcBef>
              <a:buClr>
                <a:srgbClr val="00B0F0"/>
              </a:buClr>
              <a:buSzTx/>
              <a:buFont typeface="Wingdings" pitchFamily="2" charset="2"/>
              <a:buChar char="§"/>
            </a:pPr>
            <a:r>
              <a:rPr lang="pl-PL" altLang="pl-PL" sz="3200" b="1" dirty="0" smtClean="0">
                <a:solidFill>
                  <a:srgbClr val="009FD5"/>
                </a:solidFill>
                <a:latin typeface="Palatino"/>
                <a:ea typeface="Palatino"/>
                <a:cs typeface="Palatino"/>
                <a:sym typeface="Palatino"/>
              </a:rPr>
              <a:t>24 kwietnia 2017 r. </a:t>
            </a:r>
            <a:r>
              <a:rPr lang="pl-PL" alt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Sejmik Województwa </a:t>
            </a: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Małopolskiego uchwałą </a:t>
            </a:r>
            <a:r>
              <a:rPr lang="pl-PL" alt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nr </a:t>
            </a: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XXXV/527/17 </a:t>
            </a:r>
            <a:r>
              <a:rPr lang="pl-PL" alt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wprowadził na obszarze Gminy Miejskiej </a:t>
            </a: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Kraków, w okresie od dnia 1 lipca 2017 r. do dnia 31 sierpnia 2019 r. zakazy w zakresie eksploatacji instalacji, w których następuje spalanie paliw </a:t>
            </a:r>
          </a:p>
          <a:p>
            <a:pPr algn="just" eaLnBrk="1" hangingPunct="1">
              <a:spcBef>
                <a:spcPts val="1200"/>
              </a:spcBef>
              <a:buClr>
                <a:srgbClr val="00B0F0"/>
              </a:buClr>
              <a:buSzTx/>
              <a:buFont typeface="Wingdings" pitchFamily="2" charset="2"/>
              <a:buChar char="§"/>
            </a:pPr>
            <a:r>
              <a:rPr lang="pl-PL" alt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u</a:t>
            </a: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chwała wprowadza zakaz stosowania do ogrzewania paliw niskiej jakości: </a:t>
            </a:r>
            <a:r>
              <a:rPr lang="pl-PL" altLang="pl-PL" sz="3200" b="1" dirty="0" smtClean="0">
                <a:solidFill>
                  <a:srgbClr val="009FD5"/>
                </a:solidFill>
                <a:latin typeface="Palatino"/>
                <a:ea typeface="Palatino"/>
                <a:cs typeface="Palatino"/>
                <a:sym typeface="Palatino"/>
              </a:rPr>
              <a:t>miałów</a:t>
            </a:r>
            <a:r>
              <a:rPr lang="pl-PL" altLang="pl-PL" sz="3200" b="1" dirty="0">
                <a:solidFill>
                  <a:srgbClr val="009FD5"/>
                </a:solidFill>
                <a:latin typeface="Palatino"/>
                <a:ea typeface="Palatino"/>
                <a:cs typeface="Palatino"/>
                <a:sym typeface="Palatino"/>
              </a:rPr>
              <a:t>, </a:t>
            </a:r>
            <a:r>
              <a:rPr lang="pl-PL" altLang="pl-PL" sz="3200" b="1" dirty="0" smtClean="0">
                <a:solidFill>
                  <a:srgbClr val="009FD5"/>
                </a:solidFill>
                <a:latin typeface="Palatino"/>
                <a:ea typeface="Palatino"/>
                <a:cs typeface="Palatino"/>
                <a:sym typeface="Palatino"/>
              </a:rPr>
              <a:t>mułów, </a:t>
            </a:r>
            <a:r>
              <a:rPr lang="pl-PL" altLang="pl-PL" sz="3200" b="1" dirty="0" err="1" smtClean="0">
                <a:solidFill>
                  <a:srgbClr val="009FD5"/>
                </a:solidFill>
                <a:latin typeface="Palatino"/>
                <a:ea typeface="Palatino"/>
                <a:cs typeface="Palatino"/>
                <a:sym typeface="Palatino"/>
              </a:rPr>
              <a:t>flotów</a:t>
            </a:r>
            <a:r>
              <a:rPr lang="pl-PL" altLang="pl-PL" sz="3200" b="1" dirty="0" smtClean="0">
                <a:solidFill>
                  <a:srgbClr val="009FD5"/>
                </a:solidFill>
                <a:latin typeface="Palatino"/>
                <a:ea typeface="Palatino"/>
                <a:cs typeface="Palatino"/>
                <a:sym typeface="Palatino"/>
              </a:rPr>
              <a:t> i węgla </a:t>
            </a:r>
            <a:br>
              <a:rPr lang="pl-PL" altLang="pl-PL" sz="3200" b="1" dirty="0" smtClean="0">
                <a:solidFill>
                  <a:srgbClr val="009FD5"/>
                </a:solidFill>
                <a:latin typeface="Palatino"/>
                <a:ea typeface="Palatino"/>
                <a:cs typeface="Palatino"/>
                <a:sym typeface="Palatino"/>
              </a:rPr>
            </a:br>
            <a:r>
              <a:rPr lang="pl-PL" altLang="pl-PL" sz="3200" b="1" dirty="0" smtClean="0">
                <a:solidFill>
                  <a:srgbClr val="009FD5"/>
                </a:solidFill>
                <a:latin typeface="Palatino"/>
                <a:ea typeface="Palatino"/>
                <a:cs typeface="Palatino"/>
                <a:sym typeface="Palatino"/>
              </a:rPr>
              <a:t>o </a:t>
            </a:r>
            <a:r>
              <a:rPr lang="pl-PL" altLang="pl-PL" sz="3200" b="1" dirty="0">
                <a:solidFill>
                  <a:srgbClr val="009FD5"/>
                </a:solidFill>
                <a:latin typeface="Palatino"/>
                <a:ea typeface="Palatino"/>
                <a:cs typeface="Palatino"/>
                <a:sym typeface="Palatino"/>
              </a:rPr>
              <a:t>niskiej kaloryczności, wysokiej zawartości popiołu </a:t>
            </a:r>
            <a:r>
              <a:rPr lang="pl-PL" altLang="pl-PL" sz="3200" b="1" dirty="0" smtClean="0">
                <a:solidFill>
                  <a:srgbClr val="009FD5"/>
                </a:solidFill>
                <a:latin typeface="Palatino"/>
                <a:ea typeface="Palatino"/>
                <a:cs typeface="Palatino"/>
                <a:sym typeface="Palatino"/>
              </a:rPr>
              <a:t/>
            </a:r>
            <a:br>
              <a:rPr lang="pl-PL" altLang="pl-PL" sz="3200" b="1" dirty="0" smtClean="0">
                <a:solidFill>
                  <a:srgbClr val="009FD5"/>
                </a:solidFill>
                <a:latin typeface="Palatino"/>
                <a:ea typeface="Palatino"/>
                <a:cs typeface="Palatino"/>
                <a:sym typeface="Palatino"/>
              </a:rPr>
            </a:br>
            <a:r>
              <a:rPr lang="pl-PL" altLang="pl-PL" sz="3200" b="1" dirty="0" smtClean="0">
                <a:solidFill>
                  <a:srgbClr val="009FD5"/>
                </a:solidFill>
                <a:latin typeface="Palatino"/>
                <a:ea typeface="Palatino"/>
                <a:cs typeface="Palatino"/>
                <a:sym typeface="Palatino"/>
              </a:rPr>
              <a:t>i </a:t>
            </a:r>
            <a:r>
              <a:rPr lang="pl-PL" altLang="pl-PL" sz="3200" b="1" dirty="0">
                <a:solidFill>
                  <a:srgbClr val="009FD5"/>
                </a:solidFill>
                <a:latin typeface="Palatino"/>
                <a:ea typeface="Palatino"/>
                <a:cs typeface="Palatino"/>
                <a:sym typeface="Palatino"/>
              </a:rPr>
              <a:t>siarki </a:t>
            </a:r>
            <a:r>
              <a:rPr lang="pl-PL" altLang="pl-PL" sz="3200" b="1" dirty="0" smtClean="0">
                <a:solidFill>
                  <a:srgbClr val="009FD5"/>
                </a:solidFill>
                <a:latin typeface="Palatino"/>
                <a:ea typeface="Palatino"/>
                <a:cs typeface="Palatino"/>
                <a:sym typeface="Palatino"/>
              </a:rPr>
              <a:t>oraz </a:t>
            </a:r>
            <a:r>
              <a:rPr lang="pl-PL" altLang="pl-PL" sz="3200" b="1" dirty="0">
                <a:solidFill>
                  <a:srgbClr val="009FD5"/>
                </a:solidFill>
                <a:latin typeface="Palatino"/>
                <a:ea typeface="Palatino"/>
                <a:cs typeface="Palatino"/>
                <a:sym typeface="Palatino"/>
              </a:rPr>
              <a:t>zawilgoconej </a:t>
            </a:r>
            <a:r>
              <a:rPr lang="pl-PL" altLang="pl-PL" sz="3200" b="1" dirty="0" smtClean="0">
                <a:solidFill>
                  <a:srgbClr val="009FD5"/>
                </a:solidFill>
                <a:latin typeface="Palatino"/>
                <a:ea typeface="Palatino"/>
                <a:cs typeface="Palatino"/>
                <a:sym typeface="Palatino"/>
              </a:rPr>
              <a:t>biomasy</a:t>
            </a:r>
            <a:endParaRPr lang="pl-PL" altLang="pl-PL" sz="3200" b="1" dirty="0">
              <a:solidFill>
                <a:srgbClr val="009FD5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algn="just" eaLnBrk="1" hangingPunct="1">
              <a:spcBef>
                <a:spcPts val="1200"/>
              </a:spcBef>
              <a:buClr>
                <a:srgbClr val="00B0F0"/>
              </a:buClr>
              <a:buSzTx/>
              <a:buFont typeface="Wingdings" pitchFamily="2" charset="2"/>
              <a:buChar char="§"/>
            </a:pP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przepisy będą obowiązywać </a:t>
            </a:r>
            <a:r>
              <a:rPr lang="pl-PL" altLang="pl-PL" sz="3200" b="1" dirty="0">
                <a:solidFill>
                  <a:srgbClr val="009FD5"/>
                </a:solidFill>
                <a:latin typeface="Palatino"/>
                <a:ea typeface="Palatino"/>
                <a:cs typeface="Palatino"/>
                <a:sym typeface="Palatino"/>
              </a:rPr>
              <a:t>od 1 lipca br. do końca sierpnia 2019 r.</a:t>
            </a:r>
          </a:p>
        </p:txBody>
      </p:sp>
      <p:sp>
        <p:nvSpPr>
          <p:cNvPr id="6" name="Shape 71"/>
          <p:cNvSpPr txBox="1">
            <a:spLocks/>
          </p:cNvSpPr>
          <p:nvPr/>
        </p:nvSpPr>
        <p:spPr>
          <a:xfrm>
            <a:off x="702822" y="684213"/>
            <a:ext cx="11051028" cy="839787"/>
          </a:xfrm>
          <a:prstGeom prst="rect">
            <a:avLst/>
          </a:prstGeom>
        </p:spPr>
        <p:txBody>
          <a:bodyPr lIns="91396" tIns="45700" rIns="91396" bIns="45700">
            <a:normAutofit fontScale="90000"/>
          </a:bodyPr>
          <a:lstStyle>
            <a:lvl1pPr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1pPr>
            <a:lvl2pPr indent="228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2pPr>
            <a:lvl3pPr indent="457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3pPr>
            <a:lvl4pPr indent="685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4pPr>
            <a:lvl5pPr indent="9144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5pPr>
            <a:lvl6pPr indent="11430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6pPr>
            <a:lvl7pPr indent="1371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7pPr>
            <a:lvl8pPr indent="1600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8pPr>
            <a:lvl9pPr indent="1828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l-PL" altLang="pl-PL" sz="4000" kern="0" dirty="0" smtClean="0">
                <a:solidFill>
                  <a:srgbClr val="009FD5"/>
                </a:solidFill>
                <a:latin typeface="Arial" pitchFamily="34" charset="0"/>
                <a:cs typeface="Arial" pitchFamily="34" charset="0"/>
              </a:rPr>
              <a:t>Przejściowa uchwała antysmogowa </a:t>
            </a:r>
            <a:r>
              <a:rPr lang="pl-PL" altLang="pl-PL" sz="4000" kern="0" dirty="0">
                <a:solidFill>
                  <a:srgbClr val="009FD5"/>
                </a:solidFill>
                <a:latin typeface="Arial" pitchFamily="34" charset="0"/>
                <a:cs typeface="Arial" pitchFamily="34" charset="0"/>
              </a:rPr>
              <a:t>dla Krakowa </a:t>
            </a:r>
          </a:p>
        </p:txBody>
      </p:sp>
      <p:pic>
        <p:nvPicPr>
          <p:cNvPr id="12292" name="pasted-imag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8582025"/>
            <a:ext cx="4340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2340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71"/>
          <p:cNvSpPr txBox="1">
            <a:spLocks/>
          </p:cNvSpPr>
          <p:nvPr/>
        </p:nvSpPr>
        <p:spPr>
          <a:xfrm>
            <a:off x="702822" y="684213"/>
            <a:ext cx="11051028" cy="1471755"/>
          </a:xfrm>
          <a:prstGeom prst="rect">
            <a:avLst/>
          </a:prstGeom>
        </p:spPr>
        <p:txBody>
          <a:bodyPr lIns="91396" tIns="45700" rIns="91396" bIns="45700">
            <a:noAutofit/>
          </a:bodyPr>
          <a:lstStyle>
            <a:lvl1pPr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1pPr>
            <a:lvl2pPr indent="228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2pPr>
            <a:lvl3pPr indent="457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3pPr>
            <a:lvl4pPr indent="685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4pPr>
            <a:lvl5pPr indent="9144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5pPr>
            <a:lvl6pPr indent="11430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6pPr>
            <a:lvl7pPr indent="1371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7pPr>
            <a:lvl8pPr indent="1600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8pPr>
            <a:lvl9pPr indent="1828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l-PL" altLang="pl-PL" sz="3600" kern="0" dirty="0" smtClean="0">
                <a:solidFill>
                  <a:srgbClr val="6CB333"/>
                </a:solidFill>
                <a:latin typeface="Arial" pitchFamily="34" charset="0"/>
                <a:cs typeface="Arial" pitchFamily="34" charset="0"/>
              </a:rPr>
              <a:t>Liczba inwestycji ograniczających niską emisję zrealizowanych w Małopolsce w latach 2013-2016 </a:t>
            </a:r>
            <a:endParaRPr lang="pl-PL" altLang="pl-PL" sz="3600" kern="0" dirty="0">
              <a:solidFill>
                <a:srgbClr val="6CB3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asted-imag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8582025"/>
            <a:ext cx="4340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5986718"/>
              </p:ext>
            </p:extLst>
          </p:nvPr>
        </p:nvGraphicFramePr>
        <p:xfrm>
          <a:off x="702822" y="2155967"/>
          <a:ext cx="11382498" cy="64260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769158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87"/>
          <p:cNvSpPr>
            <a:spLocks noChangeArrowheads="1"/>
          </p:cNvSpPr>
          <p:nvPr/>
        </p:nvSpPr>
        <p:spPr bwMode="auto">
          <a:xfrm>
            <a:off x="702822" y="2703495"/>
            <a:ext cx="10915650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marL="457200" indent="-4572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742950" indent="-28575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1143000" indent="-2286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1600200" indent="-2286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2057400" indent="-2286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5146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29718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4290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38862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lvl="0" algn="just" eaLnBrk="1" hangingPunct="1">
              <a:spcBef>
                <a:spcPts val="2400"/>
              </a:spcBef>
              <a:buClr>
                <a:srgbClr val="CC006A"/>
              </a:buClr>
              <a:buSzTx/>
              <a:buFont typeface="Wingdings" pitchFamily="2" charset="2"/>
              <a:buChar char="§"/>
            </a:pPr>
            <a:r>
              <a:rPr 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Avenir Roman"/>
              </a:rPr>
              <a:t>13 oraz 14 czerwca </a:t>
            </a:r>
            <a:r>
              <a:rPr 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Avenir Roman"/>
              </a:rPr>
              <a:t>br. </a:t>
            </a:r>
            <a:r>
              <a:rPr lang="pl-PL" sz="3200" b="1" dirty="0" smtClean="0">
                <a:solidFill>
                  <a:srgbClr val="CC006A"/>
                </a:solidFill>
                <a:latin typeface="Palatino"/>
                <a:ea typeface="Palatino"/>
                <a:cs typeface="Palatino"/>
                <a:sym typeface="Avenir Roman"/>
              </a:rPr>
              <a:t>zorganizowano szkolenie dla gmin w zakresie wymagań </a:t>
            </a:r>
            <a:r>
              <a:rPr lang="pl-PL" sz="3200" b="1" dirty="0">
                <a:solidFill>
                  <a:srgbClr val="CC006A"/>
                </a:solidFill>
                <a:latin typeface="Palatino"/>
                <a:ea typeface="Palatino"/>
                <a:cs typeface="Palatino"/>
                <a:sym typeface="Avenir Roman"/>
              </a:rPr>
              <a:t>uchwały antysmogowej dla Małopolski</a:t>
            </a:r>
            <a:r>
              <a:rPr 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Avenir Roman"/>
              </a:rPr>
              <a:t>. W szkoleniu udział wzięło </a:t>
            </a:r>
            <a:r>
              <a:rPr lang="pl-PL" sz="3200" b="1" dirty="0">
                <a:solidFill>
                  <a:srgbClr val="CC006A"/>
                </a:solidFill>
                <a:latin typeface="Palatino"/>
                <a:ea typeface="Palatino"/>
                <a:cs typeface="Palatino"/>
                <a:sym typeface="Avenir Roman"/>
              </a:rPr>
              <a:t>129 </a:t>
            </a:r>
            <a:r>
              <a:rPr lang="pl-PL" sz="3200" b="1" dirty="0" smtClean="0">
                <a:solidFill>
                  <a:srgbClr val="CC006A"/>
                </a:solidFill>
                <a:latin typeface="Palatino"/>
                <a:ea typeface="Palatino"/>
                <a:cs typeface="Palatino"/>
                <a:sym typeface="Avenir Roman"/>
              </a:rPr>
              <a:t>gmin</a:t>
            </a:r>
          </a:p>
          <a:p>
            <a:pPr lvl="0" algn="just" eaLnBrk="1" hangingPunct="1">
              <a:spcBef>
                <a:spcPts val="2400"/>
              </a:spcBef>
              <a:buClr>
                <a:srgbClr val="CC006A"/>
              </a:buClr>
              <a:buSzTx/>
              <a:buFont typeface="Wingdings" pitchFamily="2" charset="2"/>
              <a:buChar char="§"/>
            </a:pPr>
            <a:endParaRPr lang="pl-PL" sz="3200" b="1" dirty="0">
              <a:solidFill>
                <a:srgbClr val="CC006A"/>
              </a:solidFill>
              <a:latin typeface="Palatino"/>
              <a:ea typeface="Palatino"/>
              <a:cs typeface="Palatino"/>
              <a:sym typeface="Avenir Roman"/>
            </a:endParaRPr>
          </a:p>
          <a:p>
            <a:pPr lvl="0" algn="just" eaLnBrk="1" hangingPunct="1">
              <a:spcBef>
                <a:spcPts val="2400"/>
              </a:spcBef>
              <a:buClr>
                <a:srgbClr val="CC006A"/>
              </a:buClr>
              <a:buSzTx/>
              <a:buFont typeface="Wingdings" pitchFamily="2" charset="2"/>
              <a:buChar char="§"/>
            </a:pPr>
            <a:endParaRPr lang="pl-PL" sz="3200" b="1" dirty="0" smtClean="0">
              <a:solidFill>
                <a:srgbClr val="CC006A"/>
              </a:solidFill>
              <a:latin typeface="Palatino"/>
              <a:ea typeface="Palatino"/>
              <a:cs typeface="Palatino"/>
              <a:sym typeface="Avenir Roman"/>
            </a:endParaRPr>
          </a:p>
          <a:p>
            <a:pPr lvl="0" algn="just" eaLnBrk="1" hangingPunct="1">
              <a:spcBef>
                <a:spcPts val="2400"/>
              </a:spcBef>
              <a:buClr>
                <a:srgbClr val="CC006A"/>
              </a:buClr>
              <a:buSzTx/>
              <a:buFont typeface="Wingdings" pitchFamily="2" charset="2"/>
              <a:buChar char="§"/>
            </a:pPr>
            <a:endParaRPr lang="pl-PL" sz="3200" b="1" dirty="0">
              <a:solidFill>
                <a:srgbClr val="CC006A"/>
              </a:solidFill>
              <a:latin typeface="Palatino"/>
              <a:ea typeface="Palatino"/>
              <a:cs typeface="Palatino"/>
              <a:sym typeface="Avenir Roman"/>
            </a:endParaRPr>
          </a:p>
          <a:p>
            <a:pPr lvl="0" algn="just" eaLnBrk="1" hangingPunct="1">
              <a:spcBef>
                <a:spcPts val="2400"/>
              </a:spcBef>
              <a:buClr>
                <a:srgbClr val="CC006A"/>
              </a:buClr>
              <a:buSzTx/>
              <a:buFont typeface="Wingdings" pitchFamily="2" charset="2"/>
              <a:buChar char="§"/>
            </a:pPr>
            <a:endParaRPr lang="pl-PL" sz="3200" b="1" dirty="0" smtClean="0">
              <a:solidFill>
                <a:srgbClr val="CC006A"/>
              </a:solidFill>
              <a:latin typeface="Palatino"/>
              <a:ea typeface="Palatino"/>
              <a:cs typeface="Palatino"/>
              <a:sym typeface="Avenir Roman"/>
            </a:endParaRPr>
          </a:p>
          <a:p>
            <a:pPr lvl="0" algn="just" eaLnBrk="1" hangingPunct="1">
              <a:spcBef>
                <a:spcPts val="2400"/>
              </a:spcBef>
              <a:buClr>
                <a:srgbClr val="CC006A"/>
              </a:buClr>
              <a:buSzTx/>
              <a:buFont typeface="Wingdings" pitchFamily="2" charset="2"/>
              <a:buChar char="§"/>
            </a:pPr>
            <a:endParaRPr lang="pl-PL" sz="3200" b="1" dirty="0">
              <a:solidFill>
                <a:srgbClr val="CC006A"/>
              </a:solidFill>
              <a:latin typeface="Palatino"/>
              <a:ea typeface="Palatino"/>
              <a:cs typeface="Palatino"/>
              <a:sym typeface="Avenir Roman"/>
            </a:endParaRPr>
          </a:p>
        </p:txBody>
      </p:sp>
      <p:sp>
        <p:nvSpPr>
          <p:cNvPr id="6" name="Shape 71"/>
          <p:cNvSpPr txBox="1">
            <a:spLocks/>
          </p:cNvSpPr>
          <p:nvPr/>
        </p:nvSpPr>
        <p:spPr>
          <a:xfrm>
            <a:off x="838200" y="684213"/>
            <a:ext cx="10915650" cy="1577975"/>
          </a:xfrm>
          <a:prstGeom prst="rect">
            <a:avLst/>
          </a:prstGeom>
        </p:spPr>
        <p:txBody>
          <a:bodyPr lIns="91396" tIns="45700" rIns="91396" bIns="45700">
            <a:normAutofit fontScale="97500"/>
          </a:bodyPr>
          <a:lstStyle>
            <a:lvl1pPr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1pPr>
            <a:lvl2pPr indent="228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2pPr>
            <a:lvl3pPr indent="457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3pPr>
            <a:lvl4pPr indent="685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4pPr>
            <a:lvl5pPr indent="9144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5pPr>
            <a:lvl6pPr indent="11430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6pPr>
            <a:lvl7pPr indent="1371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7pPr>
            <a:lvl8pPr indent="1600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8pPr>
            <a:lvl9pPr indent="1828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l-PL" altLang="pl-PL" sz="3900" kern="0" dirty="0">
                <a:solidFill>
                  <a:srgbClr val="CC006A"/>
                </a:solidFill>
                <a:latin typeface="Arial" pitchFamily="34" charset="0"/>
                <a:cs typeface="Arial" pitchFamily="34" charset="0"/>
              </a:rPr>
              <a:t>Działania Województwa Małopolskiego </a:t>
            </a:r>
            <a:br>
              <a:rPr lang="pl-PL" altLang="pl-PL" sz="3900" kern="0" dirty="0">
                <a:solidFill>
                  <a:srgbClr val="CC006A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3900" kern="0" dirty="0">
                <a:solidFill>
                  <a:srgbClr val="CC006A"/>
                </a:solidFill>
                <a:latin typeface="Arial" pitchFamily="34" charset="0"/>
                <a:cs typeface="Arial" pitchFamily="34" charset="0"/>
              </a:rPr>
              <a:t>w zakresie uchwał antysmogowych</a:t>
            </a:r>
          </a:p>
        </p:txBody>
      </p:sp>
      <p:pic>
        <p:nvPicPr>
          <p:cNvPr id="12292" name="pasted-imag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8582025"/>
            <a:ext cx="4340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1" y="4629150"/>
            <a:ext cx="5726028" cy="3817353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854" y="6012828"/>
            <a:ext cx="3863746" cy="289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880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87"/>
          <p:cNvSpPr>
            <a:spLocks noChangeArrowheads="1"/>
          </p:cNvSpPr>
          <p:nvPr/>
        </p:nvSpPr>
        <p:spPr bwMode="auto">
          <a:xfrm>
            <a:off x="838200" y="2265790"/>
            <a:ext cx="10915650" cy="6391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marL="457200" indent="-4572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742950" indent="-28575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1143000" indent="-2286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1600200" indent="-2286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2057400" indent="-2286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5146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29718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4290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38862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lvl="0" algn="just" eaLnBrk="1" hangingPunct="1">
              <a:spcBef>
                <a:spcPts val="1400"/>
              </a:spcBef>
              <a:buClr>
                <a:srgbClr val="CC006A"/>
              </a:buClr>
              <a:buSzTx/>
              <a:buFont typeface="Wingdings" pitchFamily="2" charset="2"/>
              <a:buChar char="§"/>
            </a:pPr>
            <a:r>
              <a:rPr lang="pl-PL" altLang="pl-PL" sz="3200" b="1" dirty="0" smtClean="0">
                <a:solidFill>
                  <a:srgbClr val="CC006A"/>
                </a:solidFill>
                <a:latin typeface="Palatino"/>
                <a:ea typeface="Palatino"/>
                <a:cs typeface="Palatino"/>
              </a:rPr>
              <a:t>apel </a:t>
            </a:r>
            <a:r>
              <a:rPr lang="pl-PL" altLang="pl-PL" sz="3200" b="1" dirty="0">
                <a:solidFill>
                  <a:srgbClr val="CC006A"/>
                </a:solidFill>
                <a:latin typeface="Palatino"/>
                <a:ea typeface="Palatino"/>
                <a:cs typeface="Palatino"/>
              </a:rPr>
              <a:t>do marketów </a:t>
            </a:r>
            <a:r>
              <a:rPr lang="pl-PL" altLang="pl-PL" sz="3200" b="1" dirty="0" smtClean="0">
                <a:solidFill>
                  <a:srgbClr val="CC006A"/>
                </a:solidFill>
                <a:latin typeface="Palatino"/>
                <a:ea typeface="Palatino"/>
                <a:cs typeface="Palatino"/>
              </a:rPr>
              <a:t>budowlanych, hurtowni </a:t>
            </a:r>
            <a:r>
              <a:rPr lang="pl-PL" alt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</a:rPr>
              <a:t>o wycofanie ze sprzedaży </a:t>
            </a: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</a:rPr>
              <a:t>kotłów </a:t>
            </a:r>
            <a:r>
              <a:rPr lang="pl-PL" alt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</a:rPr>
              <a:t>i kominków </a:t>
            </a: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</a:rPr>
              <a:t>niespełniających norm emisyjnych – </a:t>
            </a:r>
            <a:r>
              <a:rPr lang="pl-PL" altLang="pl-PL" sz="3200" b="1" dirty="0">
                <a:solidFill>
                  <a:srgbClr val="CC006A"/>
                </a:solidFill>
                <a:latin typeface="Palatino"/>
                <a:ea typeface="Palatino"/>
                <a:cs typeface="Palatino"/>
              </a:rPr>
              <a:t>pozytywny odzew ze strony </a:t>
            </a:r>
            <a:r>
              <a:rPr lang="pl-PL" altLang="pl-PL" sz="3200" b="1" dirty="0" err="1">
                <a:solidFill>
                  <a:srgbClr val="CC006A"/>
                </a:solidFill>
                <a:latin typeface="Palatino"/>
                <a:ea typeface="Palatino"/>
                <a:cs typeface="Palatino"/>
              </a:rPr>
              <a:t>Castoramy</a:t>
            </a:r>
            <a:r>
              <a:rPr lang="pl-PL" altLang="pl-PL" sz="3200" b="1" dirty="0">
                <a:solidFill>
                  <a:srgbClr val="003399"/>
                </a:solidFill>
                <a:latin typeface="Palatino"/>
                <a:ea typeface="Palatino"/>
                <a:cs typeface="Palatino"/>
              </a:rPr>
              <a:t> </a:t>
            </a:r>
            <a:r>
              <a:rPr lang="pl-PL" alt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</a:rPr>
              <a:t>(</a:t>
            </a:r>
            <a:r>
              <a:rPr lang="pl-PL" altLang="pl-PL" sz="2800" u="sng" dirty="0">
                <a:solidFill>
                  <a:srgbClr val="000000"/>
                </a:solidFill>
                <a:latin typeface="Palatino"/>
                <a:ea typeface="Palatino"/>
                <a:cs typeface="Palatino"/>
              </a:rPr>
              <a:t>deklaracja </a:t>
            </a:r>
            <a:r>
              <a:rPr lang="pl-PL" altLang="pl-PL" sz="2800" u="sng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</a:rPr>
              <a:t>w zakresie </a:t>
            </a:r>
            <a:r>
              <a:rPr lang="pl-PL" altLang="pl-PL" sz="2800" u="sng" dirty="0">
                <a:solidFill>
                  <a:srgbClr val="000000"/>
                </a:solidFill>
                <a:latin typeface="Palatino"/>
                <a:ea typeface="Palatino"/>
                <a:cs typeface="Palatino"/>
              </a:rPr>
              <a:t>sprzedaży </a:t>
            </a:r>
            <a:r>
              <a:rPr lang="pl-PL" altLang="pl-PL" sz="2800" u="sng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</a:rPr>
              <a:t>wyłącznie </a:t>
            </a:r>
            <a:r>
              <a:rPr lang="pl-PL" altLang="pl-PL" sz="2800" u="sng" dirty="0">
                <a:solidFill>
                  <a:srgbClr val="000000"/>
                </a:solidFill>
                <a:latin typeface="Palatino"/>
                <a:ea typeface="Palatino"/>
                <a:cs typeface="Palatino"/>
              </a:rPr>
              <a:t>urządzeń </a:t>
            </a:r>
            <a:r>
              <a:rPr lang="pl-PL" altLang="pl-PL" sz="2800" u="sng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</a:rPr>
              <a:t>zgodnych </a:t>
            </a:r>
            <a:br>
              <a:rPr lang="pl-PL" altLang="pl-PL" sz="2800" u="sng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</a:rPr>
            </a:br>
            <a:r>
              <a:rPr lang="pl-PL" altLang="pl-PL" sz="2800" u="sng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</a:rPr>
              <a:t>z </a:t>
            </a:r>
            <a:r>
              <a:rPr lang="pl-PL" altLang="pl-PL" sz="2800" u="sng" dirty="0" err="1" smtClean="0">
                <a:solidFill>
                  <a:srgbClr val="000000"/>
                </a:solidFill>
                <a:latin typeface="Palatino"/>
                <a:ea typeface="Palatino"/>
                <a:cs typeface="Palatino"/>
              </a:rPr>
              <a:t>ekoprojektem</a:t>
            </a: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</a:rPr>
              <a:t>), </a:t>
            </a:r>
            <a:r>
              <a:rPr lang="pl-PL" altLang="pl-PL" sz="3200" b="1" dirty="0">
                <a:solidFill>
                  <a:srgbClr val="CC006A"/>
                </a:solidFill>
                <a:latin typeface="Palatino"/>
                <a:ea typeface="Palatino"/>
                <a:cs typeface="Palatino"/>
              </a:rPr>
              <a:t>OBI, </a:t>
            </a:r>
            <a:r>
              <a:rPr lang="pl-PL" altLang="pl-PL" sz="3200" b="1" dirty="0" err="1">
                <a:solidFill>
                  <a:srgbClr val="CC006A"/>
                </a:solidFill>
                <a:latin typeface="Palatino"/>
                <a:ea typeface="Palatino"/>
                <a:cs typeface="Palatino"/>
              </a:rPr>
              <a:t>Brico</a:t>
            </a:r>
            <a:r>
              <a:rPr lang="pl-PL" altLang="pl-PL" sz="3200" b="1" dirty="0">
                <a:solidFill>
                  <a:srgbClr val="CC006A"/>
                </a:solidFill>
                <a:latin typeface="Palatino"/>
                <a:ea typeface="Palatino"/>
                <a:cs typeface="Palatino"/>
              </a:rPr>
              <a:t> Marche i PSB </a:t>
            </a:r>
            <a:r>
              <a:rPr lang="pl-PL" altLang="pl-PL" sz="3200" b="1" dirty="0" smtClean="0">
                <a:solidFill>
                  <a:srgbClr val="CC006A"/>
                </a:solidFill>
                <a:latin typeface="Palatino"/>
                <a:ea typeface="Palatino"/>
                <a:cs typeface="Palatino"/>
              </a:rPr>
              <a:t>Mrówka</a:t>
            </a:r>
            <a:endParaRPr lang="pl-PL" altLang="pl-PL" sz="3200" b="1" dirty="0">
              <a:solidFill>
                <a:srgbClr val="CC006A"/>
              </a:solidFill>
              <a:latin typeface="Palatino"/>
              <a:ea typeface="Palatino"/>
              <a:cs typeface="Palatino"/>
            </a:endParaRPr>
          </a:p>
          <a:p>
            <a:pPr algn="just" eaLnBrk="1" hangingPunct="1">
              <a:spcBef>
                <a:spcPts val="1400"/>
              </a:spcBef>
              <a:buClr>
                <a:srgbClr val="CC006A"/>
              </a:buClr>
              <a:buSzTx/>
              <a:buFont typeface="Wingdings" pitchFamily="2" charset="2"/>
              <a:buChar char="§"/>
            </a:pPr>
            <a:r>
              <a:rPr lang="pl-PL" altLang="pl-PL" sz="3200" b="1" dirty="0" smtClean="0">
                <a:solidFill>
                  <a:srgbClr val="CC006A"/>
                </a:solidFill>
                <a:latin typeface="Palatino"/>
                <a:ea typeface="Palatino"/>
                <a:cs typeface="Palatino"/>
              </a:rPr>
              <a:t>apel </a:t>
            </a:r>
            <a:r>
              <a:rPr lang="pl-PL" altLang="pl-PL" sz="3200" b="1" dirty="0">
                <a:solidFill>
                  <a:srgbClr val="CC006A"/>
                </a:solidFill>
                <a:latin typeface="Palatino"/>
                <a:ea typeface="Palatino"/>
                <a:cs typeface="Palatino"/>
              </a:rPr>
              <a:t>do </a:t>
            </a:r>
            <a:r>
              <a:rPr lang="pl-PL" sz="3200" b="1" dirty="0">
                <a:solidFill>
                  <a:srgbClr val="CC006A"/>
                </a:solidFill>
                <a:latin typeface="Palatino"/>
                <a:ea typeface="Palatino"/>
                <a:cs typeface="Palatino"/>
                <a:sym typeface="Avenir Roman"/>
              </a:rPr>
              <a:t>Małopolskiej Okręgowej Izby Inżynierów Budownictwa </a:t>
            </a:r>
            <a:r>
              <a:rPr 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Avenir Roman"/>
              </a:rPr>
              <a:t>o respektowanie obowiązującego </a:t>
            </a:r>
            <a:r>
              <a:rPr 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Avenir Roman"/>
              </a:rPr>
              <a:t>aktu </a:t>
            </a:r>
            <a:r>
              <a:rPr 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Avenir Roman"/>
              </a:rPr>
              <a:t>prawa miejscowego w czasie projektowania, a następnie odbioru </a:t>
            </a:r>
            <a:r>
              <a:rPr 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Avenir Roman"/>
              </a:rPr>
              <a:t>budynków</a:t>
            </a:r>
          </a:p>
          <a:p>
            <a:pPr algn="just" eaLnBrk="1" hangingPunct="1">
              <a:spcBef>
                <a:spcPts val="1400"/>
              </a:spcBef>
              <a:buClr>
                <a:srgbClr val="CC006A"/>
              </a:buClr>
              <a:buSzTx/>
              <a:buFont typeface="Wingdings" pitchFamily="2" charset="2"/>
              <a:buChar char="§"/>
            </a:pPr>
            <a:r>
              <a:rPr lang="pl-PL" sz="3200" b="1" dirty="0" smtClean="0">
                <a:solidFill>
                  <a:srgbClr val="CC006A"/>
                </a:solidFill>
                <a:latin typeface="Palatino"/>
                <a:ea typeface="Palatino"/>
                <a:cs typeface="Palatino"/>
                <a:sym typeface="Avenir Roman"/>
              </a:rPr>
              <a:t>pismo do Powiatowych </a:t>
            </a:r>
            <a:r>
              <a:rPr lang="pl-PL" sz="3200" b="1" dirty="0">
                <a:solidFill>
                  <a:srgbClr val="CC006A"/>
                </a:solidFill>
                <a:latin typeface="Palatino"/>
                <a:ea typeface="Palatino"/>
                <a:cs typeface="Palatino"/>
                <a:sym typeface="Avenir Roman"/>
              </a:rPr>
              <a:t>Inspektorów Nadzoru Budowlanego </a:t>
            </a:r>
            <a:r>
              <a:rPr 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Avenir Roman"/>
              </a:rPr>
              <a:t>aby w toku prowadzonej procedury odbioru budynku informowano inwestorów o obowiązującej w regionie uchwale </a:t>
            </a:r>
            <a:r>
              <a:rPr 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Avenir Roman"/>
              </a:rPr>
              <a:t>antysmogowej</a:t>
            </a:r>
          </a:p>
        </p:txBody>
      </p:sp>
      <p:sp>
        <p:nvSpPr>
          <p:cNvPr id="6" name="Shape 71"/>
          <p:cNvSpPr txBox="1">
            <a:spLocks/>
          </p:cNvSpPr>
          <p:nvPr/>
        </p:nvSpPr>
        <p:spPr>
          <a:xfrm>
            <a:off x="838200" y="684213"/>
            <a:ext cx="10915650" cy="1577975"/>
          </a:xfrm>
          <a:prstGeom prst="rect">
            <a:avLst/>
          </a:prstGeom>
        </p:spPr>
        <p:txBody>
          <a:bodyPr lIns="91396" tIns="45700" rIns="91396" bIns="45700">
            <a:normAutofit fontScale="97500"/>
          </a:bodyPr>
          <a:lstStyle>
            <a:lvl1pPr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1pPr>
            <a:lvl2pPr indent="228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2pPr>
            <a:lvl3pPr indent="457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3pPr>
            <a:lvl4pPr indent="685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4pPr>
            <a:lvl5pPr indent="9144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5pPr>
            <a:lvl6pPr indent="11430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6pPr>
            <a:lvl7pPr indent="1371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7pPr>
            <a:lvl8pPr indent="1600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8pPr>
            <a:lvl9pPr indent="1828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l-PL" altLang="pl-PL" sz="3900" kern="0" dirty="0">
                <a:solidFill>
                  <a:srgbClr val="CC006A"/>
                </a:solidFill>
                <a:latin typeface="Arial" pitchFamily="34" charset="0"/>
                <a:cs typeface="Arial" pitchFamily="34" charset="0"/>
              </a:rPr>
              <a:t>Działania Województwa Małopolskiego </a:t>
            </a:r>
            <a:br>
              <a:rPr lang="pl-PL" altLang="pl-PL" sz="3900" kern="0" dirty="0">
                <a:solidFill>
                  <a:srgbClr val="CC006A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3900" kern="0" dirty="0">
                <a:solidFill>
                  <a:srgbClr val="CC006A"/>
                </a:solidFill>
                <a:latin typeface="Arial" pitchFamily="34" charset="0"/>
                <a:cs typeface="Arial" pitchFamily="34" charset="0"/>
              </a:rPr>
              <a:t>w zakresie uchwał antysmogowych</a:t>
            </a:r>
          </a:p>
        </p:txBody>
      </p:sp>
      <p:pic>
        <p:nvPicPr>
          <p:cNvPr id="12292" name="pasted-imag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8582025"/>
            <a:ext cx="4340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2683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87"/>
          <p:cNvSpPr>
            <a:spLocks noChangeArrowheads="1"/>
          </p:cNvSpPr>
          <p:nvPr/>
        </p:nvSpPr>
        <p:spPr bwMode="auto">
          <a:xfrm>
            <a:off x="838200" y="2198457"/>
            <a:ext cx="10915650" cy="634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marL="457200" indent="-4572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742950" indent="-28575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1143000" indent="-2286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1600200" indent="-2286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2057400" indent="-2286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5146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29718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4290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38862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algn="just" eaLnBrk="1" hangingPunct="1">
              <a:spcBef>
                <a:spcPts val="2000"/>
              </a:spcBef>
              <a:buClr>
                <a:srgbClr val="CC006A"/>
              </a:buClr>
              <a:buSzTx/>
              <a:buFont typeface="Wingdings" pitchFamily="2" charset="2"/>
              <a:buChar char="§"/>
            </a:pPr>
            <a:r>
              <a:rPr lang="pl-PL" sz="3200" b="1" dirty="0" smtClean="0">
                <a:solidFill>
                  <a:srgbClr val="CC006A"/>
                </a:solidFill>
                <a:latin typeface="Palatino"/>
                <a:ea typeface="Palatino"/>
                <a:cs typeface="Palatino"/>
                <a:sym typeface="Avenir Roman"/>
              </a:rPr>
              <a:t>pismo </a:t>
            </a:r>
            <a:r>
              <a:rPr lang="pl-PL" sz="3200" b="1" dirty="0">
                <a:solidFill>
                  <a:srgbClr val="CC006A"/>
                </a:solidFill>
                <a:latin typeface="Palatino"/>
                <a:ea typeface="Palatino"/>
                <a:cs typeface="Palatino"/>
                <a:sym typeface="Avenir Roman"/>
              </a:rPr>
              <a:t>do </a:t>
            </a:r>
            <a:r>
              <a:rPr lang="pl-PL" sz="3200" b="1" dirty="0" smtClean="0">
                <a:solidFill>
                  <a:srgbClr val="CC006A"/>
                </a:solidFill>
                <a:latin typeface="Palatino"/>
                <a:ea typeface="Palatino"/>
                <a:cs typeface="Palatino"/>
                <a:sym typeface="Avenir Roman"/>
              </a:rPr>
              <a:t>gmin </a:t>
            </a:r>
            <a:r>
              <a:rPr 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Avenir Roman"/>
              </a:rPr>
              <a:t>aby </a:t>
            </a:r>
            <a:r>
              <a:rPr 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Avenir Roman"/>
              </a:rPr>
              <a:t>poinformowano </a:t>
            </a:r>
            <a:r>
              <a:rPr 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Avenir Roman"/>
              </a:rPr>
              <a:t>mieszkańców </a:t>
            </a:r>
            <a:br>
              <a:rPr 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Avenir Roman"/>
              </a:rPr>
            </a:br>
            <a:r>
              <a:rPr 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Avenir Roman"/>
              </a:rPr>
              <a:t>o </a:t>
            </a:r>
            <a:r>
              <a:rPr 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Avenir Roman"/>
              </a:rPr>
              <a:t>wymaganiach dotyczących ograniczeń i zakazów w zakresie eksploatacji instalacji, w których następuje spalanie </a:t>
            </a:r>
            <a:r>
              <a:rPr 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Avenir Roman"/>
              </a:rPr>
              <a:t>paliw oraz </a:t>
            </a:r>
            <a:br>
              <a:rPr 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Avenir Roman"/>
              </a:rPr>
            </a:br>
            <a:r>
              <a:rPr 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Avenir Roman"/>
              </a:rPr>
              <a:t>o uwzględnianiu wymogów </a:t>
            </a:r>
            <a:r>
              <a:rPr lang="pl-PL" sz="2800" dirty="0" err="1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Avenir Roman"/>
              </a:rPr>
              <a:t>ekoprojektu</a:t>
            </a:r>
            <a:r>
              <a:rPr 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Avenir Roman"/>
              </a:rPr>
              <a:t> </a:t>
            </a:r>
            <a:r>
              <a:rPr 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Avenir Roman"/>
              </a:rPr>
              <a:t>podczas udzielanych </a:t>
            </a:r>
            <a:r>
              <a:rPr 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Avenir Roman"/>
              </a:rPr>
              <a:t>przez gminę zamówień publicznych</a:t>
            </a:r>
          </a:p>
          <a:p>
            <a:pPr lvl="0" algn="just" eaLnBrk="1" hangingPunct="1">
              <a:spcBef>
                <a:spcPts val="2000"/>
              </a:spcBef>
              <a:buClr>
                <a:srgbClr val="CC006A"/>
              </a:buClr>
              <a:buSzTx/>
              <a:buFont typeface="Wingdings" pitchFamily="2" charset="2"/>
              <a:buChar char="§"/>
            </a:pPr>
            <a:r>
              <a:rPr lang="pl-PL" altLang="pl-PL" sz="3200" b="1" dirty="0">
                <a:solidFill>
                  <a:srgbClr val="CC006A"/>
                </a:solidFill>
                <a:latin typeface="Palatino"/>
                <a:ea typeface="Palatino"/>
                <a:cs typeface="Palatino"/>
                <a:sym typeface="Avenir Roman"/>
              </a:rPr>
              <a:t>pismo do starostw </a:t>
            </a:r>
            <a:r>
              <a:rPr 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Avenir Roman"/>
              </a:rPr>
              <a:t>aby w toku wydawania </a:t>
            </a:r>
            <a:r>
              <a:rPr 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Avenir Roman"/>
              </a:rPr>
              <a:t>pozwoleń na </a:t>
            </a:r>
            <a:r>
              <a:rPr 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Avenir Roman"/>
              </a:rPr>
              <a:t>budowę informowano inwestorów o obowiązującej w regionie uchwale antysmogowej dla </a:t>
            </a:r>
            <a:r>
              <a:rPr 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Avenir Roman"/>
              </a:rPr>
              <a:t>Małopolski</a:t>
            </a:r>
          </a:p>
          <a:p>
            <a:pPr lvl="0" algn="just" eaLnBrk="1" hangingPunct="1">
              <a:spcBef>
                <a:spcPts val="2000"/>
              </a:spcBef>
              <a:buClr>
                <a:srgbClr val="CC006A"/>
              </a:buClr>
              <a:buSzTx/>
              <a:buFont typeface="Wingdings" pitchFamily="2" charset="2"/>
              <a:buChar char="§"/>
            </a:pPr>
            <a:r>
              <a:rPr lang="pl-PL" sz="3200" b="1" dirty="0">
                <a:solidFill>
                  <a:srgbClr val="CC006A"/>
                </a:solidFill>
                <a:latin typeface="Palatino"/>
                <a:ea typeface="Palatino"/>
                <a:cs typeface="Palatino"/>
                <a:sym typeface="Avenir Roman"/>
              </a:rPr>
              <a:t>apel do sprzedawców opału </a:t>
            </a:r>
            <a:r>
              <a:rPr 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Avenir Roman"/>
              </a:rPr>
              <a:t>o zaprzestanie sprzedaży paliw niskiej jakości odbiorcom indywidualnym</a:t>
            </a:r>
          </a:p>
          <a:p>
            <a:pPr lvl="0" algn="just" eaLnBrk="1" hangingPunct="1">
              <a:spcBef>
                <a:spcPts val="2000"/>
              </a:spcBef>
              <a:buClr>
                <a:srgbClr val="CC006A"/>
              </a:buClr>
              <a:buSzTx/>
              <a:buFont typeface="Wingdings" pitchFamily="2" charset="2"/>
              <a:buChar char="§"/>
            </a:pPr>
            <a:r>
              <a:rPr lang="pl-PL" sz="3200" b="1" dirty="0">
                <a:solidFill>
                  <a:srgbClr val="CC006A"/>
                </a:solidFill>
                <a:latin typeface="Palatino"/>
                <a:ea typeface="Palatino"/>
                <a:cs typeface="Palatino"/>
                <a:sym typeface="Avenir Roman"/>
              </a:rPr>
              <a:t>pismo do biskupów z terenu Małopolski </a:t>
            </a:r>
            <a:r>
              <a:rPr 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Avenir Roman"/>
              </a:rPr>
              <a:t>o apel do parafian o respektowanie zapisów </a:t>
            </a:r>
            <a:r>
              <a:rPr 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Avenir Roman"/>
              </a:rPr>
              <a:t>uchwał antysmogowych</a:t>
            </a:r>
            <a:endParaRPr lang="pl-PL" sz="2800" dirty="0">
              <a:solidFill>
                <a:srgbClr val="000000"/>
              </a:solidFill>
              <a:latin typeface="Palatino"/>
              <a:ea typeface="Palatino"/>
              <a:cs typeface="Palatino"/>
              <a:sym typeface="Avenir Roman"/>
            </a:endParaRPr>
          </a:p>
        </p:txBody>
      </p:sp>
      <p:sp>
        <p:nvSpPr>
          <p:cNvPr id="6" name="Shape 71"/>
          <p:cNvSpPr txBox="1">
            <a:spLocks/>
          </p:cNvSpPr>
          <p:nvPr/>
        </p:nvSpPr>
        <p:spPr>
          <a:xfrm>
            <a:off x="838200" y="684213"/>
            <a:ext cx="10915650" cy="1577975"/>
          </a:xfrm>
          <a:prstGeom prst="rect">
            <a:avLst/>
          </a:prstGeom>
        </p:spPr>
        <p:txBody>
          <a:bodyPr lIns="91396" tIns="45700" rIns="91396" bIns="45700">
            <a:normAutofit fontScale="97500"/>
          </a:bodyPr>
          <a:lstStyle>
            <a:lvl1pPr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1pPr>
            <a:lvl2pPr indent="228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2pPr>
            <a:lvl3pPr indent="457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3pPr>
            <a:lvl4pPr indent="685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4pPr>
            <a:lvl5pPr indent="9144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5pPr>
            <a:lvl6pPr indent="11430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6pPr>
            <a:lvl7pPr indent="1371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7pPr>
            <a:lvl8pPr indent="1600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8pPr>
            <a:lvl9pPr indent="1828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l-PL" altLang="pl-PL" sz="3900" kern="0" dirty="0">
                <a:solidFill>
                  <a:srgbClr val="CC006A"/>
                </a:solidFill>
                <a:latin typeface="Arial" pitchFamily="34" charset="0"/>
                <a:cs typeface="Arial" pitchFamily="34" charset="0"/>
              </a:rPr>
              <a:t>Działania Województwa Małopolskiego </a:t>
            </a:r>
            <a:br>
              <a:rPr lang="pl-PL" altLang="pl-PL" sz="3900" kern="0" dirty="0">
                <a:solidFill>
                  <a:srgbClr val="CC006A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3900" kern="0" dirty="0">
                <a:solidFill>
                  <a:srgbClr val="CC006A"/>
                </a:solidFill>
                <a:latin typeface="Arial" pitchFamily="34" charset="0"/>
                <a:cs typeface="Arial" pitchFamily="34" charset="0"/>
              </a:rPr>
              <a:t>w zakresie uchwał antysmogowych</a:t>
            </a:r>
          </a:p>
        </p:txBody>
      </p:sp>
      <p:pic>
        <p:nvPicPr>
          <p:cNvPr id="12292" name="pasted-imag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8582025"/>
            <a:ext cx="4340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939344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87"/>
          <p:cNvSpPr>
            <a:spLocks noChangeArrowheads="1"/>
          </p:cNvSpPr>
          <p:nvPr/>
        </p:nvSpPr>
        <p:spPr bwMode="auto">
          <a:xfrm>
            <a:off x="838200" y="2654397"/>
            <a:ext cx="10915650" cy="597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marL="457200" indent="-4572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742950" indent="-28575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1143000" indent="-2286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1600200" indent="-2286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2057400" indent="-2286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5146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29718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4290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38862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lvl="0" algn="just" eaLnBrk="1" hangingPunct="1">
              <a:spcBef>
                <a:spcPts val="2400"/>
              </a:spcBef>
              <a:buClr>
                <a:srgbClr val="CC006A"/>
              </a:buClr>
              <a:buSzTx/>
              <a:buFont typeface="Wingdings" pitchFamily="2" charset="2"/>
              <a:buChar char="§"/>
            </a:pPr>
            <a:r>
              <a:rPr 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Avenir Roman"/>
              </a:rPr>
              <a:t>14 lipca br. </a:t>
            </a:r>
            <a:r>
              <a:rPr lang="pl-PL" sz="3200" b="1" dirty="0" smtClean="0">
                <a:solidFill>
                  <a:srgbClr val="CC006A"/>
                </a:solidFill>
                <a:latin typeface="Palatino"/>
                <a:ea typeface="Palatino"/>
                <a:cs typeface="Palatino"/>
                <a:sym typeface="Avenir Roman"/>
              </a:rPr>
              <a:t>zorganizowano szkolenie </a:t>
            </a:r>
            <a:r>
              <a:rPr lang="pl-PL" sz="3200" b="1" dirty="0">
                <a:solidFill>
                  <a:srgbClr val="CC006A"/>
                </a:solidFill>
                <a:latin typeface="Palatino"/>
                <a:ea typeface="Palatino"/>
                <a:cs typeface="Palatino"/>
                <a:sym typeface="Avenir Roman"/>
              </a:rPr>
              <a:t>dla pracowników </a:t>
            </a:r>
            <a:r>
              <a:rPr lang="pl-PL" sz="3200" b="1" dirty="0" err="1">
                <a:solidFill>
                  <a:srgbClr val="CC006A"/>
                </a:solidFill>
                <a:latin typeface="Palatino"/>
                <a:ea typeface="Palatino"/>
                <a:cs typeface="Palatino"/>
                <a:sym typeface="Avenir Roman"/>
              </a:rPr>
              <a:t>Castoramy</a:t>
            </a:r>
            <a:r>
              <a:rPr lang="pl-PL" sz="3200" b="1" dirty="0">
                <a:solidFill>
                  <a:srgbClr val="CC006A"/>
                </a:solidFill>
                <a:latin typeface="Palatino"/>
                <a:ea typeface="Palatino"/>
                <a:cs typeface="Palatino"/>
                <a:sym typeface="Avenir Roman"/>
              </a:rPr>
              <a:t> </a:t>
            </a:r>
            <a:r>
              <a:rPr 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Avenir Roman"/>
              </a:rPr>
              <a:t>z zakresu wymagań uchwał antysmogowych dla Krakowa i Małopolski oraz wymagań </a:t>
            </a:r>
            <a:r>
              <a:rPr lang="pl-PL" sz="2800" dirty="0" err="1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Avenir Roman"/>
              </a:rPr>
              <a:t>ekoprojektu</a:t>
            </a:r>
            <a:r>
              <a:rPr 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Avenir Roman"/>
              </a:rPr>
              <a:t>. W szkoleniu uczestniczyli pracownicy zajmujący się sprzedażą urządzeń grzewczych i opału</a:t>
            </a:r>
            <a:endParaRPr lang="pl-PL" sz="2800" dirty="0">
              <a:solidFill>
                <a:srgbClr val="000000"/>
              </a:solidFill>
              <a:latin typeface="Palatino"/>
              <a:ea typeface="Palatino"/>
              <a:cs typeface="Palatino"/>
              <a:sym typeface="Avenir Roman"/>
            </a:endParaRPr>
          </a:p>
          <a:p>
            <a:pPr lvl="0" algn="just" eaLnBrk="1" hangingPunct="1">
              <a:spcBef>
                <a:spcPts val="2400"/>
              </a:spcBef>
              <a:buClr>
                <a:srgbClr val="CC006A"/>
              </a:buClr>
              <a:buSzTx/>
              <a:buFont typeface="Wingdings" pitchFamily="2" charset="2"/>
              <a:buChar char="§"/>
            </a:pPr>
            <a:endParaRPr lang="pl-PL" sz="2800" dirty="0" smtClean="0">
              <a:solidFill>
                <a:srgbClr val="000000"/>
              </a:solidFill>
              <a:latin typeface="Palatino"/>
              <a:ea typeface="Palatino"/>
              <a:cs typeface="Palatino"/>
              <a:sym typeface="Avenir Roman"/>
            </a:endParaRPr>
          </a:p>
          <a:p>
            <a:pPr lvl="0" algn="just" eaLnBrk="1" hangingPunct="1">
              <a:spcBef>
                <a:spcPts val="2400"/>
              </a:spcBef>
              <a:buClr>
                <a:srgbClr val="CC006A"/>
              </a:buClr>
              <a:buSzTx/>
              <a:buFont typeface="Wingdings" pitchFamily="2" charset="2"/>
              <a:buChar char="§"/>
            </a:pPr>
            <a:endParaRPr lang="pl-PL" sz="2800" dirty="0">
              <a:solidFill>
                <a:srgbClr val="000000"/>
              </a:solidFill>
              <a:latin typeface="Palatino"/>
              <a:ea typeface="Palatino"/>
              <a:cs typeface="Palatino"/>
              <a:sym typeface="Avenir Roman"/>
            </a:endParaRPr>
          </a:p>
          <a:p>
            <a:pPr lvl="0" algn="just" eaLnBrk="1" hangingPunct="1">
              <a:spcBef>
                <a:spcPts val="2400"/>
              </a:spcBef>
              <a:buClr>
                <a:srgbClr val="CC006A"/>
              </a:buClr>
              <a:buSzTx/>
              <a:buFont typeface="Wingdings" pitchFamily="2" charset="2"/>
              <a:buChar char="§"/>
            </a:pPr>
            <a:endParaRPr lang="pl-PL" sz="2800" dirty="0" smtClean="0">
              <a:solidFill>
                <a:srgbClr val="000000"/>
              </a:solidFill>
              <a:latin typeface="Palatino"/>
              <a:ea typeface="Palatino"/>
              <a:cs typeface="Palatino"/>
              <a:sym typeface="Avenir Roman"/>
            </a:endParaRPr>
          </a:p>
          <a:p>
            <a:pPr lvl="0" algn="just" eaLnBrk="1" hangingPunct="1">
              <a:spcBef>
                <a:spcPts val="2400"/>
              </a:spcBef>
              <a:buClr>
                <a:srgbClr val="CC006A"/>
              </a:buClr>
              <a:buSzTx/>
              <a:buFont typeface="Wingdings" pitchFamily="2" charset="2"/>
              <a:buChar char="§"/>
            </a:pPr>
            <a:endParaRPr lang="pl-PL" sz="2800" dirty="0">
              <a:solidFill>
                <a:srgbClr val="000000"/>
              </a:solidFill>
              <a:latin typeface="Palatino"/>
              <a:ea typeface="Palatino"/>
              <a:cs typeface="Palatino"/>
              <a:sym typeface="Avenir Roman"/>
            </a:endParaRPr>
          </a:p>
          <a:p>
            <a:pPr lvl="0" algn="just" eaLnBrk="1" hangingPunct="1">
              <a:spcBef>
                <a:spcPts val="2400"/>
              </a:spcBef>
              <a:buClr>
                <a:srgbClr val="CC006A"/>
              </a:buClr>
              <a:buSzTx/>
              <a:buFont typeface="Wingdings" pitchFamily="2" charset="2"/>
              <a:buChar char="§"/>
            </a:pPr>
            <a:endParaRPr lang="pl-PL" sz="2800" dirty="0" smtClean="0">
              <a:solidFill>
                <a:srgbClr val="000000"/>
              </a:solidFill>
              <a:latin typeface="Palatino"/>
              <a:ea typeface="Palatino"/>
              <a:cs typeface="Palatino"/>
              <a:sym typeface="Avenir Roman"/>
            </a:endParaRPr>
          </a:p>
        </p:txBody>
      </p:sp>
      <p:sp>
        <p:nvSpPr>
          <p:cNvPr id="6" name="Shape 71"/>
          <p:cNvSpPr txBox="1">
            <a:spLocks/>
          </p:cNvSpPr>
          <p:nvPr/>
        </p:nvSpPr>
        <p:spPr>
          <a:xfrm>
            <a:off x="838200" y="684213"/>
            <a:ext cx="10915650" cy="1577975"/>
          </a:xfrm>
          <a:prstGeom prst="rect">
            <a:avLst/>
          </a:prstGeom>
        </p:spPr>
        <p:txBody>
          <a:bodyPr lIns="91396" tIns="45700" rIns="91396" bIns="45700">
            <a:normAutofit fontScale="97500"/>
          </a:bodyPr>
          <a:lstStyle>
            <a:lvl1pPr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1pPr>
            <a:lvl2pPr indent="228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2pPr>
            <a:lvl3pPr indent="457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3pPr>
            <a:lvl4pPr indent="685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4pPr>
            <a:lvl5pPr indent="9144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5pPr>
            <a:lvl6pPr indent="11430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6pPr>
            <a:lvl7pPr indent="1371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7pPr>
            <a:lvl8pPr indent="1600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8pPr>
            <a:lvl9pPr indent="1828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l-PL" altLang="pl-PL" sz="3900" kern="0" dirty="0">
                <a:solidFill>
                  <a:srgbClr val="CC006A"/>
                </a:solidFill>
                <a:latin typeface="Arial" pitchFamily="34" charset="0"/>
                <a:cs typeface="Arial" pitchFamily="34" charset="0"/>
              </a:rPr>
              <a:t>Działania Województwa Małopolskiego </a:t>
            </a:r>
            <a:br>
              <a:rPr lang="pl-PL" altLang="pl-PL" sz="3900" kern="0" dirty="0">
                <a:solidFill>
                  <a:srgbClr val="CC006A"/>
                </a:solidFill>
                <a:latin typeface="Arial" pitchFamily="34" charset="0"/>
                <a:cs typeface="Arial" pitchFamily="34" charset="0"/>
              </a:rPr>
            </a:br>
            <a:r>
              <a:rPr lang="pl-PL" altLang="pl-PL" sz="3900" kern="0" dirty="0">
                <a:solidFill>
                  <a:srgbClr val="CC006A"/>
                </a:solidFill>
                <a:latin typeface="Arial" pitchFamily="34" charset="0"/>
                <a:cs typeface="Arial" pitchFamily="34" charset="0"/>
              </a:rPr>
              <a:t>w zakresie uchwał antysmogowych</a:t>
            </a:r>
          </a:p>
        </p:txBody>
      </p:sp>
      <p:pic>
        <p:nvPicPr>
          <p:cNvPr id="12292" name="pasted-imag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8582025"/>
            <a:ext cx="4340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638" y="5053209"/>
            <a:ext cx="5919684" cy="3332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6735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71"/>
          <p:cNvSpPr txBox="1">
            <a:spLocks/>
          </p:cNvSpPr>
          <p:nvPr/>
        </p:nvSpPr>
        <p:spPr>
          <a:xfrm>
            <a:off x="838200" y="684213"/>
            <a:ext cx="10915650" cy="1577975"/>
          </a:xfrm>
          <a:prstGeom prst="rect">
            <a:avLst/>
          </a:prstGeom>
        </p:spPr>
        <p:txBody>
          <a:bodyPr lIns="91396" tIns="45700" rIns="91396" bIns="45700">
            <a:normAutofit fontScale="97500"/>
          </a:bodyPr>
          <a:lstStyle>
            <a:lvl1pPr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1pPr>
            <a:lvl2pPr indent="228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2pPr>
            <a:lvl3pPr indent="457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3pPr>
            <a:lvl4pPr indent="685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4pPr>
            <a:lvl5pPr indent="9144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5pPr>
            <a:lvl6pPr indent="11430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6pPr>
            <a:lvl7pPr indent="1371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7pPr>
            <a:lvl8pPr indent="1600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8pPr>
            <a:lvl9pPr indent="1828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l-PL" altLang="pl-PL" sz="4000" kern="0" dirty="0" smtClean="0">
                <a:solidFill>
                  <a:srgbClr val="CC006A"/>
                </a:solidFill>
                <a:latin typeface="Arial" pitchFamily="34" charset="0"/>
                <a:cs typeface="Arial" pitchFamily="34" charset="0"/>
              </a:rPr>
              <a:t>Projekt zintegrowany LIFE</a:t>
            </a:r>
            <a:endParaRPr lang="pl-PL" altLang="pl-PL" sz="4000" kern="0" dirty="0">
              <a:solidFill>
                <a:srgbClr val="CC006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asted-imag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8582025"/>
            <a:ext cx="4340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7" name="Prostokąt 1"/>
          <p:cNvSpPr>
            <a:spLocks noChangeArrowheads="1"/>
          </p:cNvSpPr>
          <p:nvPr/>
        </p:nvSpPr>
        <p:spPr bwMode="auto">
          <a:xfrm>
            <a:off x="927101" y="1616056"/>
            <a:ext cx="10826750" cy="745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6" tIns="45700" rIns="91396" bIns="45700">
            <a:spAutoFit/>
          </a:bodyPr>
          <a:lstStyle>
            <a:lvl1pPr eaLnBrk="0" hangingPunct="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742950" indent="-285750" eaLnBrk="0" hangingPunct="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1143000" indent="-228600" eaLnBrk="0" hangingPunct="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1600200" indent="-228600" eaLnBrk="0" hangingPunct="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2057400" indent="-228600" eaLnBrk="0" hangingPunct="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5146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29718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4290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38862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marL="457200" indent="-457200" algn="just" defTabSz="582613" eaLnBrk="1" hangingPunct="1">
              <a:spcBef>
                <a:spcPts val="1400"/>
              </a:spcBef>
              <a:spcAft>
                <a:spcPts val="0"/>
              </a:spcAft>
              <a:buClr>
                <a:srgbClr val="CC006A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pl-PL" altLang="pl-PL" sz="3200" b="1" dirty="0" smtClean="0">
                <a:solidFill>
                  <a:srgbClr val="CC006A"/>
                </a:solidFill>
                <a:latin typeface="Palatino"/>
              </a:rPr>
              <a:t>celem </a:t>
            </a:r>
            <a:r>
              <a:rPr lang="pl-PL" altLang="pl-PL" sz="3200" b="1" dirty="0">
                <a:solidFill>
                  <a:srgbClr val="CC006A"/>
                </a:solidFill>
                <a:latin typeface="Palatino"/>
              </a:rPr>
              <a:t>projektu </a:t>
            </a:r>
            <a:r>
              <a:rPr lang="pl-PL" altLang="pl-PL" sz="3200" b="1" dirty="0" smtClean="0">
                <a:solidFill>
                  <a:srgbClr val="CC006A"/>
                </a:solidFill>
                <a:latin typeface="Palatino"/>
              </a:rPr>
              <a:t>jest </a:t>
            </a:r>
            <a:r>
              <a:rPr lang="pl-PL" altLang="pl-PL" sz="2800" dirty="0">
                <a:solidFill>
                  <a:schemeClr val="tx1"/>
                </a:solidFill>
                <a:latin typeface="Palatino"/>
              </a:rPr>
              <a:t>m.in. </a:t>
            </a:r>
            <a:r>
              <a:rPr lang="pl-PL" altLang="pl-PL" sz="2800" dirty="0" smtClean="0">
                <a:solidFill>
                  <a:schemeClr val="tx1"/>
                </a:solidFill>
                <a:latin typeface="Palatino"/>
              </a:rPr>
              <a:t>wdrożenie </a:t>
            </a:r>
            <a:r>
              <a:rPr lang="pl-PL" altLang="pl-PL" sz="2800" dirty="0">
                <a:solidFill>
                  <a:schemeClr val="tx1"/>
                </a:solidFill>
                <a:latin typeface="Palatino"/>
              </a:rPr>
              <a:t>Programu ochrony powietrza dla województwa małopolskiego czy efektywne wykorzystanie dostępnych środków unijnych i krajowych przeznaczonych na </a:t>
            </a:r>
            <a:r>
              <a:rPr lang="pl-PL" altLang="pl-PL" sz="2800" dirty="0" smtClean="0">
                <a:solidFill>
                  <a:schemeClr val="tx1"/>
                </a:solidFill>
                <a:latin typeface="Palatino"/>
              </a:rPr>
              <a:t>poprawę jakości powietrza</a:t>
            </a:r>
            <a:endParaRPr lang="pl-PL" altLang="pl-PL" sz="3200" b="1" dirty="0">
              <a:solidFill>
                <a:srgbClr val="CC006A"/>
              </a:solidFill>
              <a:latin typeface="Palatino"/>
            </a:endParaRPr>
          </a:p>
          <a:p>
            <a:pPr marL="457200" indent="-457200" algn="just" defTabSz="582613" eaLnBrk="1" hangingPunct="1">
              <a:spcBef>
                <a:spcPts val="1400"/>
              </a:spcBef>
              <a:spcAft>
                <a:spcPts val="0"/>
              </a:spcAft>
              <a:buClr>
                <a:srgbClr val="CC006A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pl-PL" altLang="pl-PL" sz="3200" b="1" dirty="0" smtClean="0">
                <a:solidFill>
                  <a:srgbClr val="CC006A"/>
                </a:solidFill>
                <a:latin typeface="Palatino"/>
              </a:rPr>
              <a:t>partnerami projektu są: </a:t>
            </a:r>
            <a:r>
              <a:rPr lang="pl-PL" altLang="pl-PL" sz="2800" dirty="0">
                <a:solidFill>
                  <a:schemeClr val="tx1"/>
                </a:solidFill>
                <a:latin typeface="Palatino"/>
              </a:rPr>
              <a:t>Województwo Małopolskie, Województwo Śląskie, </a:t>
            </a:r>
            <a:r>
              <a:rPr lang="pl-PL" altLang="pl-PL" sz="2800" dirty="0" smtClean="0">
                <a:solidFill>
                  <a:schemeClr val="tx1"/>
                </a:solidFill>
                <a:latin typeface="Palatino"/>
              </a:rPr>
              <a:t>miasto Kraków </a:t>
            </a:r>
            <a:r>
              <a:rPr lang="pl-PL" altLang="pl-PL" sz="2800" dirty="0">
                <a:solidFill>
                  <a:schemeClr val="tx1"/>
                </a:solidFill>
                <a:latin typeface="Palatino"/>
              </a:rPr>
              <a:t>i 55 małopolskich gmin, Stowarzyszenie Krakowski Alarm Smogowy, Krajowa Agencja Poszanowania Energii S.A., Instytut VITO z Belgii, Słowacki Instytut Hydrometeorologiczny, Ministerstwo Środowiska Republiki </a:t>
            </a:r>
            <a:r>
              <a:rPr lang="pl-PL" altLang="pl-PL" sz="2800" dirty="0" smtClean="0">
                <a:solidFill>
                  <a:schemeClr val="tx1"/>
                </a:solidFill>
                <a:latin typeface="Palatino"/>
              </a:rPr>
              <a:t>Czeskiej</a:t>
            </a:r>
          </a:p>
          <a:p>
            <a:pPr marL="457200" indent="-457200" algn="just" defTabSz="582613" eaLnBrk="1" hangingPunct="1">
              <a:spcBef>
                <a:spcPts val="1400"/>
              </a:spcBef>
              <a:spcAft>
                <a:spcPts val="0"/>
              </a:spcAft>
              <a:buClr>
                <a:srgbClr val="CC006A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pl-PL" altLang="pl-PL" sz="2800" dirty="0" smtClean="0">
                <a:solidFill>
                  <a:schemeClr val="tx1"/>
                </a:solidFill>
                <a:latin typeface="Palatino"/>
                <a:sym typeface="Palatino"/>
              </a:rPr>
              <a:t>realizacja projektu to lata </a:t>
            </a:r>
            <a:r>
              <a:rPr lang="pl-PL" altLang="pl-PL" sz="3200" b="1" dirty="0" smtClean="0">
                <a:solidFill>
                  <a:srgbClr val="CC006A"/>
                </a:solidFill>
                <a:latin typeface="Palatino"/>
                <a:sym typeface="Palatino"/>
              </a:rPr>
              <a:t>2015-2023</a:t>
            </a:r>
            <a:endParaRPr lang="pl-PL" altLang="pl-PL" sz="3200" b="1" dirty="0">
              <a:solidFill>
                <a:srgbClr val="CC006A"/>
              </a:solidFill>
              <a:latin typeface="Palatino"/>
              <a:sym typeface="Palatino"/>
            </a:endParaRPr>
          </a:p>
          <a:p>
            <a:pPr marL="457200" indent="-457200" algn="just" defTabSz="582613" eaLnBrk="1" hangingPunct="1">
              <a:spcBef>
                <a:spcPts val="1400"/>
              </a:spcBef>
              <a:spcAft>
                <a:spcPts val="0"/>
              </a:spcAft>
              <a:buClr>
                <a:srgbClr val="CC006A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pl-PL" altLang="pl-PL" sz="2800" dirty="0">
                <a:solidFill>
                  <a:schemeClr val="tx1"/>
                </a:solidFill>
                <a:latin typeface="Palatino"/>
                <a:sym typeface="Palatino"/>
              </a:rPr>
              <a:t>w</a:t>
            </a:r>
            <a:r>
              <a:rPr lang="pl-PL" altLang="pl-PL" sz="2800" dirty="0" smtClean="0">
                <a:solidFill>
                  <a:schemeClr val="tx1"/>
                </a:solidFill>
                <a:latin typeface="Palatino"/>
                <a:sym typeface="Palatino"/>
              </a:rPr>
              <a:t>artość projektu to ok. 70 mln zł,</a:t>
            </a:r>
          </a:p>
          <a:p>
            <a:pPr marL="533400" indent="-76200" algn="just" defTabSz="582613" eaLnBrk="1" hangingPunct="1">
              <a:spcBef>
                <a:spcPts val="0"/>
              </a:spcBef>
              <a:spcAft>
                <a:spcPts val="0"/>
              </a:spcAft>
              <a:buClr>
                <a:srgbClr val="CC006A"/>
              </a:buClr>
              <a:buSzTx/>
              <a:buNone/>
              <a:defRPr/>
            </a:pPr>
            <a:r>
              <a:rPr lang="pl-PL" altLang="pl-PL" sz="2800" dirty="0" smtClean="0">
                <a:solidFill>
                  <a:schemeClr val="tx1"/>
                </a:solidFill>
                <a:latin typeface="Palatino"/>
                <a:sym typeface="Palatino"/>
              </a:rPr>
              <a:t>w tym 42 mln zł (60%) pochodzi</a:t>
            </a:r>
          </a:p>
          <a:p>
            <a:pPr marL="533400" indent="-76200" algn="just" defTabSz="582613" eaLnBrk="1" hangingPunct="1">
              <a:spcBef>
                <a:spcPts val="0"/>
              </a:spcBef>
              <a:spcAft>
                <a:spcPts val="0"/>
              </a:spcAft>
              <a:buClr>
                <a:srgbClr val="CC006A"/>
              </a:buClr>
              <a:buSzTx/>
              <a:buNone/>
              <a:defRPr/>
            </a:pPr>
            <a:r>
              <a:rPr lang="pl-PL" altLang="pl-PL" sz="2800" dirty="0" smtClean="0">
                <a:solidFill>
                  <a:schemeClr val="tx1"/>
                </a:solidFill>
                <a:latin typeface="Palatino"/>
                <a:sym typeface="Palatino"/>
              </a:rPr>
              <a:t>ze środków UE</a:t>
            </a:r>
            <a:endParaRPr lang="pl-PL" altLang="pl-PL" sz="2800" dirty="0">
              <a:solidFill>
                <a:schemeClr val="tx1"/>
              </a:solidFill>
              <a:latin typeface="Palatino"/>
              <a:sym typeface="Palatino"/>
            </a:endParaRPr>
          </a:p>
          <a:p>
            <a:pPr marL="457200" indent="-457200" algn="just" defTabSz="582613" eaLnBrk="1" hangingPunct="1">
              <a:spcBef>
                <a:spcPts val="1400"/>
              </a:spcBef>
              <a:spcAft>
                <a:spcPts val="0"/>
              </a:spcAft>
              <a:buClr>
                <a:srgbClr val="CC006A"/>
              </a:buClr>
              <a:buSzTx/>
              <a:buFont typeface="Wingdings" panose="05000000000000000000" pitchFamily="2" charset="2"/>
              <a:buChar char="§"/>
              <a:defRPr/>
            </a:pPr>
            <a:endParaRPr lang="pl-PL" altLang="pl-PL" sz="2800" dirty="0" smtClean="0">
              <a:solidFill>
                <a:schemeClr val="tx1"/>
              </a:solidFill>
              <a:latin typeface="Palatino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32"/>
          <a:stretch/>
        </p:blipFill>
        <p:spPr>
          <a:xfrm>
            <a:off x="7505700" y="6121891"/>
            <a:ext cx="5499100" cy="320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3751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71"/>
          <p:cNvSpPr txBox="1">
            <a:spLocks/>
          </p:cNvSpPr>
          <p:nvPr/>
        </p:nvSpPr>
        <p:spPr>
          <a:xfrm>
            <a:off x="838200" y="684213"/>
            <a:ext cx="10915650" cy="1577975"/>
          </a:xfrm>
          <a:prstGeom prst="rect">
            <a:avLst/>
          </a:prstGeom>
        </p:spPr>
        <p:txBody>
          <a:bodyPr lIns="91396" tIns="45700" rIns="91396" bIns="45700">
            <a:normAutofit fontScale="97500"/>
          </a:bodyPr>
          <a:lstStyle>
            <a:lvl1pPr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1pPr>
            <a:lvl2pPr indent="228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2pPr>
            <a:lvl3pPr indent="457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3pPr>
            <a:lvl4pPr indent="685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4pPr>
            <a:lvl5pPr indent="9144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5pPr>
            <a:lvl6pPr indent="11430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6pPr>
            <a:lvl7pPr indent="1371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7pPr>
            <a:lvl8pPr indent="1600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8pPr>
            <a:lvl9pPr indent="1828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l-PL" altLang="pl-PL" sz="4000" kern="0" dirty="0" smtClean="0">
                <a:solidFill>
                  <a:srgbClr val="CC006A"/>
                </a:solidFill>
                <a:latin typeface="Arial" pitchFamily="34" charset="0"/>
                <a:cs typeface="Arial" pitchFamily="34" charset="0"/>
              </a:rPr>
              <a:t>Efekty realizacji projektu LIFE</a:t>
            </a:r>
            <a:endParaRPr lang="pl-PL" altLang="pl-PL" sz="4000" kern="0" dirty="0">
              <a:solidFill>
                <a:srgbClr val="CC006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asted-imag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8582025"/>
            <a:ext cx="4340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Prostokąt 1"/>
          <p:cNvSpPr>
            <a:spLocks noChangeArrowheads="1"/>
          </p:cNvSpPr>
          <p:nvPr/>
        </p:nvSpPr>
        <p:spPr bwMode="auto">
          <a:xfrm>
            <a:off x="838200" y="1902488"/>
            <a:ext cx="10915649" cy="6724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6" tIns="45700" rIns="91396" bIns="45700">
            <a:spAutoFit/>
          </a:bodyPr>
          <a:lstStyle>
            <a:lvl1pPr eaLnBrk="0" hangingPunct="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742950" indent="-285750" eaLnBrk="0" hangingPunct="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1143000" indent="-228600" eaLnBrk="0" hangingPunct="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1600200" indent="-228600" eaLnBrk="0" hangingPunct="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2057400" indent="-228600" eaLnBrk="0" hangingPunct="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5146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29718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4290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38862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marL="457200" indent="-457200" algn="just" defTabSz="582613" eaLnBrk="1" hangingPunct="1">
              <a:spcBef>
                <a:spcPts val="1400"/>
              </a:spcBef>
              <a:spcAft>
                <a:spcPts val="0"/>
              </a:spcAft>
              <a:buClr>
                <a:srgbClr val="CC006A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pl-PL" altLang="pl-PL" sz="3200" b="1" dirty="0">
                <a:solidFill>
                  <a:srgbClr val="CC006A"/>
                </a:solidFill>
                <a:latin typeface="Palatino"/>
              </a:rPr>
              <a:t>u</a:t>
            </a:r>
            <a:r>
              <a:rPr lang="pl-PL" altLang="pl-PL" sz="3200" b="1" dirty="0" smtClean="0">
                <a:solidFill>
                  <a:srgbClr val="CC006A"/>
                </a:solidFill>
                <a:latin typeface="Palatino"/>
              </a:rPr>
              <a:t>chwały antysmogowe dla Krakowa, Małopolski </a:t>
            </a:r>
            <a:br>
              <a:rPr lang="pl-PL" altLang="pl-PL" sz="3200" b="1" dirty="0" smtClean="0">
                <a:solidFill>
                  <a:srgbClr val="CC006A"/>
                </a:solidFill>
                <a:latin typeface="Palatino"/>
              </a:rPr>
            </a:br>
            <a:r>
              <a:rPr lang="pl-PL" altLang="pl-PL" sz="3200" b="1" dirty="0" smtClean="0">
                <a:solidFill>
                  <a:srgbClr val="CC006A"/>
                </a:solidFill>
                <a:latin typeface="Palatino"/>
              </a:rPr>
              <a:t>i Śląska </a:t>
            </a:r>
            <a:r>
              <a:rPr lang="pl-PL" altLang="pl-PL" sz="2800" dirty="0" smtClean="0">
                <a:solidFill>
                  <a:schemeClr val="tx1"/>
                </a:solidFill>
                <a:latin typeface="Palatino"/>
              </a:rPr>
              <a:t>– historyczny krok w zakresie regulacji ograniczających niską emisję w Polsce</a:t>
            </a:r>
          </a:p>
          <a:p>
            <a:pPr marL="457200" indent="-457200" algn="just" defTabSz="582613" eaLnBrk="1" hangingPunct="1">
              <a:spcBef>
                <a:spcPts val="1400"/>
              </a:spcBef>
              <a:spcAft>
                <a:spcPts val="0"/>
              </a:spcAft>
              <a:buClr>
                <a:srgbClr val="CC006A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pl-PL" altLang="pl-PL" sz="3200" b="1" dirty="0">
                <a:solidFill>
                  <a:srgbClr val="CC006A"/>
                </a:solidFill>
                <a:latin typeface="Palatino"/>
              </a:rPr>
              <a:t>mobilizacja działań antysmogowych w innych </a:t>
            </a:r>
            <a:r>
              <a:rPr lang="pl-PL" altLang="pl-PL" sz="3200" b="1" dirty="0" smtClean="0">
                <a:solidFill>
                  <a:srgbClr val="CC006A"/>
                </a:solidFill>
                <a:latin typeface="Palatino"/>
              </a:rPr>
              <a:t>województwach </a:t>
            </a:r>
            <a:r>
              <a:rPr lang="pl-PL" altLang="pl-PL" sz="2800" dirty="0" smtClean="0">
                <a:solidFill>
                  <a:schemeClr val="tx1"/>
                </a:solidFill>
                <a:latin typeface="Palatino"/>
              </a:rPr>
              <a:t>– uchwały antysmogowe przygotowuje województwo dolnośląskie, mazowieckie, opolskie, łódzkie, podkarpackie</a:t>
            </a:r>
          </a:p>
          <a:p>
            <a:pPr marL="457200" indent="-457200" algn="just" defTabSz="582613" eaLnBrk="1" hangingPunct="1">
              <a:spcBef>
                <a:spcPts val="1400"/>
              </a:spcBef>
              <a:spcAft>
                <a:spcPts val="0"/>
              </a:spcAft>
              <a:buClr>
                <a:srgbClr val="CC006A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pl-PL" altLang="pl-PL" sz="3200" b="1" dirty="0">
                <a:solidFill>
                  <a:srgbClr val="CC006A"/>
                </a:solidFill>
                <a:latin typeface="Palatino"/>
              </a:rPr>
              <a:t>promocja instrumentu finansowego LIFE na poziomie ogólnopolskim </a:t>
            </a:r>
            <a:r>
              <a:rPr lang="pl-PL" altLang="pl-PL" sz="2800" dirty="0" smtClean="0">
                <a:latin typeface="Palatino"/>
              </a:rPr>
              <a:t>dzięki mocnej medialnej promocji projektu LIFE Małopolska</a:t>
            </a:r>
          </a:p>
          <a:p>
            <a:pPr marL="457200" indent="-457200" algn="just" defTabSz="582613" eaLnBrk="1" hangingPunct="1">
              <a:spcBef>
                <a:spcPts val="1400"/>
              </a:spcBef>
              <a:spcAft>
                <a:spcPts val="0"/>
              </a:spcAft>
              <a:buClr>
                <a:srgbClr val="CC006A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pl-PL" altLang="pl-PL" sz="3200" b="1" dirty="0">
                <a:solidFill>
                  <a:srgbClr val="CC006A"/>
                </a:solidFill>
                <a:latin typeface="Palatino"/>
              </a:rPr>
              <a:t>podjęcie przez Małopolskę współpracy w zakresie ochrony powietrza na arenie międzynarodowej </a:t>
            </a:r>
            <a:r>
              <a:rPr lang="pl-PL" altLang="pl-PL" sz="2800" dirty="0">
                <a:latin typeface="Palatino"/>
              </a:rPr>
              <a:t>– </a:t>
            </a:r>
            <a:r>
              <a:rPr lang="pl-PL" altLang="pl-PL" sz="2800" dirty="0" smtClean="0">
                <a:latin typeface="Palatino"/>
              </a:rPr>
              <a:t/>
            </a:r>
            <a:br>
              <a:rPr lang="pl-PL" altLang="pl-PL" sz="2800" dirty="0" smtClean="0">
                <a:latin typeface="Palatino"/>
              </a:rPr>
            </a:br>
            <a:r>
              <a:rPr lang="pl-PL" altLang="pl-PL" sz="2800" dirty="0" smtClean="0">
                <a:latin typeface="Palatino"/>
              </a:rPr>
              <a:t>z Czechami, Węgrami, Słowacją i Włochami</a:t>
            </a:r>
            <a:endParaRPr lang="pl-PL" altLang="pl-PL" sz="2800" dirty="0" smtClean="0"/>
          </a:p>
        </p:txBody>
      </p:sp>
    </p:spTree>
    <p:extLst>
      <p:ext uri="{BB962C8B-B14F-4D97-AF65-F5344CB8AC3E}">
        <p14:creationId xmlns:p14="http://schemas.microsoft.com/office/powerpoint/2010/main" val="15845118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87"/>
          <p:cNvSpPr>
            <a:spLocks noChangeArrowheads="1"/>
          </p:cNvSpPr>
          <p:nvPr/>
        </p:nvSpPr>
        <p:spPr bwMode="auto">
          <a:xfrm>
            <a:off x="927100" y="2263776"/>
            <a:ext cx="10826750" cy="634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marL="457200" indent="-4572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742950" indent="-28575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1143000" indent="-2286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1600200" indent="-2286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2057400" indent="-2286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5146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29718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4290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38862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algn="just" eaLnBrk="1" hangingPunct="1">
              <a:spcBef>
                <a:spcPts val="2400"/>
              </a:spcBef>
              <a:buClr>
                <a:srgbClr val="CC006A"/>
              </a:buClr>
              <a:buSzTx/>
              <a:buFont typeface="Wingdings" pitchFamily="2" charset="2"/>
              <a:buChar char="§"/>
            </a:pPr>
            <a:r>
              <a:rPr lang="pl-PL" alt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Ponad </a:t>
            </a:r>
            <a:r>
              <a:rPr lang="pl-PL" altLang="pl-PL" sz="3200" b="1" dirty="0">
                <a:solidFill>
                  <a:srgbClr val="CC006A"/>
                </a:solidFill>
                <a:latin typeface="Palatino"/>
                <a:ea typeface="Palatino"/>
                <a:cs typeface="Palatino"/>
                <a:sym typeface="Palatino"/>
              </a:rPr>
              <a:t>98% mieszkańców</a:t>
            </a:r>
            <a:r>
              <a:rPr lang="pl-PL" altLang="pl-PL" sz="2800" b="1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pl-PL" alt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Małopolski oddycha powietrzem </a:t>
            </a:r>
            <a:r>
              <a:rPr lang="en-US" alt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/>
            </a:r>
            <a:br>
              <a:rPr lang="en-US" alt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</a:br>
            <a:r>
              <a:rPr lang="pl-PL" alt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o zawartości pyłu PM2.5 powyżej </a:t>
            </a:r>
            <a:r>
              <a:rPr lang="pl-PL" altLang="pl-PL" sz="2800" dirty="0">
                <a:solidFill>
                  <a:schemeClr val="tx1">
                    <a:lumMod val="50000"/>
                  </a:schemeClr>
                </a:solidFill>
                <a:latin typeface="Palatino"/>
                <a:ea typeface="Palatino"/>
                <a:cs typeface="Palatino"/>
                <a:sym typeface="Palatino"/>
              </a:rPr>
              <a:t>zaleceń </a:t>
            </a:r>
            <a:r>
              <a:rPr lang="pl-PL" altLang="pl-PL" sz="2800" dirty="0" smtClean="0">
                <a:solidFill>
                  <a:schemeClr val="tx1">
                    <a:lumMod val="50000"/>
                  </a:schemeClr>
                </a:solidFill>
                <a:latin typeface="Palatino"/>
                <a:ea typeface="Palatino"/>
                <a:cs typeface="Palatino"/>
                <a:sym typeface="Palatino"/>
              </a:rPr>
              <a:t>WHO </a:t>
            </a:r>
            <a:r>
              <a:rPr lang="pl-PL" sz="2800" dirty="0">
                <a:solidFill>
                  <a:schemeClr val="tx1">
                    <a:lumMod val="50000"/>
                  </a:schemeClr>
                </a:solidFill>
              </a:rPr>
              <a:t>(10 </a:t>
            </a:r>
            <a:r>
              <a:rPr lang="pl-PL" sz="2800" dirty="0" err="1" smtClean="0">
                <a:solidFill>
                  <a:schemeClr val="tx1">
                    <a:lumMod val="50000"/>
                  </a:schemeClr>
                </a:solidFill>
              </a:rPr>
              <a:t>μg</a:t>
            </a:r>
            <a:r>
              <a:rPr lang="pl-PL" sz="2800" dirty="0" smtClean="0">
                <a:solidFill>
                  <a:schemeClr val="tx1">
                    <a:lumMod val="50000"/>
                  </a:schemeClr>
                </a:solidFill>
              </a:rPr>
              <a:t>/m³) </a:t>
            </a:r>
            <a:r>
              <a:rPr lang="pl-PL" altLang="pl-PL" sz="2800" dirty="0" smtClean="0">
                <a:solidFill>
                  <a:schemeClr val="tx1">
                    <a:lumMod val="50000"/>
                  </a:schemeClr>
                </a:solidFill>
                <a:latin typeface="Palatino"/>
                <a:ea typeface="Palatino"/>
                <a:cs typeface="Palatino"/>
                <a:sym typeface="Palatino"/>
              </a:rPr>
              <a:t>oraz </a:t>
            </a:r>
            <a:r>
              <a:rPr lang="pl-PL" altLang="pl-PL" sz="2800" dirty="0">
                <a:solidFill>
                  <a:schemeClr val="tx1">
                    <a:lumMod val="50000"/>
                  </a:schemeClr>
                </a:solidFill>
                <a:latin typeface="Palatino"/>
                <a:ea typeface="Palatino"/>
                <a:cs typeface="Palatino"/>
                <a:sym typeface="Palatino"/>
              </a:rPr>
              <a:t>zbyt dużą zawartością rakotwórczego </a:t>
            </a:r>
            <a:r>
              <a:rPr lang="pl-PL" altLang="pl-PL" sz="2800" dirty="0" err="1">
                <a:solidFill>
                  <a:schemeClr val="tx1">
                    <a:lumMod val="50000"/>
                  </a:schemeClr>
                </a:solidFill>
                <a:latin typeface="Palatino"/>
                <a:ea typeface="Palatino"/>
                <a:cs typeface="Palatino"/>
                <a:sym typeface="Palatino"/>
              </a:rPr>
              <a:t>benzo</a:t>
            </a:r>
            <a:r>
              <a:rPr lang="pl-PL" altLang="pl-PL" sz="2800" dirty="0">
                <a:solidFill>
                  <a:schemeClr val="tx1">
                    <a:lumMod val="50000"/>
                  </a:schemeClr>
                </a:solidFill>
                <a:latin typeface="Palatino"/>
                <a:ea typeface="Palatino"/>
                <a:cs typeface="Palatino"/>
                <a:sym typeface="Palatino"/>
              </a:rPr>
              <a:t>(a)</a:t>
            </a:r>
            <a:r>
              <a:rPr lang="pl-PL" altLang="pl-PL" sz="2800" dirty="0" err="1">
                <a:solidFill>
                  <a:schemeClr val="tx1">
                    <a:lumMod val="50000"/>
                  </a:schemeClr>
                </a:solidFill>
                <a:latin typeface="Palatino"/>
                <a:ea typeface="Palatino"/>
                <a:cs typeface="Palatino"/>
                <a:sym typeface="Palatino"/>
              </a:rPr>
              <a:t>pirenu</a:t>
            </a:r>
            <a:endParaRPr lang="pl-PL" altLang="pl-PL" sz="2800" dirty="0">
              <a:solidFill>
                <a:schemeClr val="tx1">
                  <a:lumMod val="50000"/>
                </a:schemeClr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algn="just" eaLnBrk="1" hangingPunct="1">
              <a:spcBef>
                <a:spcPts val="2400"/>
              </a:spcBef>
              <a:buClr>
                <a:srgbClr val="CC006A"/>
              </a:buClr>
              <a:buSzTx/>
              <a:buFont typeface="Wingdings" pitchFamily="2" charset="2"/>
              <a:buChar char="§"/>
            </a:pP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Ponad </a:t>
            </a:r>
            <a:r>
              <a:rPr lang="pl-PL" altLang="pl-PL" sz="3200" b="1" dirty="0">
                <a:solidFill>
                  <a:srgbClr val="CC006A"/>
                </a:solidFill>
                <a:latin typeface="Palatino"/>
                <a:ea typeface="Palatino"/>
                <a:cs typeface="Palatino"/>
                <a:sym typeface="Palatino"/>
              </a:rPr>
              <a:t>4 tysiące osób rocznie umiera </a:t>
            </a:r>
            <a:r>
              <a:rPr lang="pl-PL" alt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w Małopolsce </a:t>
            </a:r>
            <a:r>
              <a:rPr lang="en-US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/>
            </a:r>
            <a:br>
              <a:rPr lang="en-US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z </a:t>
            </a:r>
            <a:r>
              <a:rPr lang="pl-PL" alt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powodu zanieczyszczonego powietrza</a:t>
            </a:r>
          </a:p>
          <a:p>
            <a:pPr algn="just" eaLnBrk="1" hangingPunct="1">
              <a:spcBef>
                <a:spcPts val="2400"/>
              </a:spcBef>
              <a:buClr>
                <a:srgbClr val="CC006A"/>
              </a:buClr>
              <a:buSzTx/>
              <a:buFont typeface="Wingdings" pitchFamily="2" charset="2"/>
              <a:buChar char="§"/>
            </a:pPr>
            <a:r>
              <a:rPr lang="pl-PL" altLang="pl-PL" sz="3200" b="1" dirty="0">
                <a:solidFill>
                  <a:srgbClr val="CC006A"/>
                </a:solidFill>
                <a:latin typeface="Palatino"/>
                <a:ea typeface="Palatino"/>
                <a:cs typeface="Palatino"/>
                <a:sym typeface="Palatino"/>
              </a:rPr>
              <a:t>3 mld zł rocznie</a:t>
            </a:r>
            <a:r>
              <a:rPr lang="pl-PL" altLang="pl-PL" sz="3200" dirty="0">
                <a:solidFill>
                  <a:srgbClr val="CC006A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pl-PL" alt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– to koszty związane z leczeniem chorych </a:t>
            </a:r>
            <a:r>
              <a:rPr lang="en-US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/>
            </a:r>
            <a:br>
              <a:rPr lang="en-US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z </a:t>
            </a:r>
            <a:r>
              <a:rPr lang="pl-PL" alt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powodu zanieczyszczeń powietrza i ich nieobecnością w pracy</a:t>
            </a:r>
          </a:p>
          <a:p>
            <a:pPr algn="just" eaLnBrk="1" hangingPunct="1">
              <a:spcBef>
                <a:spcPts val="2400"/>
              </a:spcBef>
              <a:buClr>
                <a:srgbClr val="CC006A"/>
              </a:buClr>
              <a:buSzTx/>
              <a:buFont typeface="Wingdings" pitchFamily="2" charset="2"/>
              <a:buChar char="§"/>
            </a:pPr>
            <a:r>
              <a:rPr lang="pl-PL" alt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Przez </a:t>
            </a:r>
            <a:r>
              <a:rPr lang="pl-PL" altLang="pl-PL" sz="3200" b="1" dirty="0">
                <a:solidFill>
                  <a:srgbClr val="CC006A"/>
                </a:solidFill>
                <a:latin typeface="Palatino"/>
                <a:ea typeface="Palatino"/>
                <a:cs typeface="Palatino"/>
                <a:sym typeface="Palatino"/>
              </a:rPr>
              <a:t>¼ roku </a:t>
            </a:r>
            <a:r>
              <a:rPr lang="pl-PL" alt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w Małopolsce przekroczony jest</a:t>
            </a:r>
            <a:r>
              <a:rPr lang="pl-PL" altLang="pl-PL" sz="2800" b="1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pl-PL" alt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dopuszczalny</a:t>
            </a:r>
            <a:r>
              <a:rPr lang="pl-PL" altLang="pl-PL" sz="2800" b="1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pl-PL" alt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poziom </a:t>
            </a:r>
            <a:r>
              <a:rPr lang="pl-PL" altLang="pl-PL" sz="3200" b="1" dirty="0">
                <a:solidFill>
                  <a:srgbClr val="CC006A"/>
                </a:solidFill>
                <a:latin typeface="Palatino"/>
                <a:ea typeface="Palatino"/>
                <a:cs typeface="Palatino"/>
                <a:sym typeface="Palatino"/>
              </a:rPr>
              <a:t>pyłu zawieszonego PM10 </a:t>
            </a:r>
          </a:p>
          <a:p>
            <a:pPr algn="just" eaLnBrk="1" hangingPunct="1">
              <a:spcBef>
                <a:spcPts val="2400"/>
              </a:spcBef>
              <a:buClr>
                <a:srgbClr val="CC006A"/>
              </a:buClr>
              <a:buSzTx/>
              <a:buFont typeface="Wingdings" pitchFamily="2" charset="2"/>
              <a:buChar char="§"/>
            </a:pPr>
            <a:r>
              <a:rPr lang="pl-PL" alt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P</a:t>
            </a: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oziomy </a:t>
            </a:r>
            <a:r>
              <a:rPr lang="pl-PL" altLang="pl-PL" sz="3200" b="1" dirty="0" err="1">
                <a:solidFill>
                  <a:srgbClr val="CC006A"/>
                </a:solidFill>
                <a:latin typeface="Palatino"/>
                <a:ea typeface="Palatino"/>
                <a:cs typeface="Palatino"/>
                <a:sym typeface="Palatino"/>
              </a:rPr>
              <a:t>benzo</a:t>
            </a:r>
            <a:r>
              <a:rPr lang="pl-PL" altLang="pl-PL" sz="3200" b="1" dirty="0">
                <a:solidFill>
                  <a:srgbClr val="CC006A"/>
                </a:solidFill>
                <a:latin typeface="Palatino"/>
                <a:ea typeface="Palatino"/>
                <a:cs typeface="Palatino"/>
                <a:sym typeface="Palatino"/>
              </a:rPr>
              <a:t>(a)</a:t>
            </a:r>
            <a:r>
              <a:rPr lang="pl-PL" altLang="pl-PL" sz="3200" b="1" dirty="0" err="1">
                <a:solidFill>
                  <a:srgbClr val="CC006A"/>
                </a:solidFill>
                <a:latin typeface="Palatino"/>
                <a:ea typeface="Palatino"/>
                <a:cs typeface="Palatino"/>
                <a:sym typeface="Palatino"/>
              </a:rPr>
              <a:t>pirenu</a:t>
            </a:r>
            <a:r>
              <a:rPr lang="pl-PL" altLang="pl-PL" sz="3200" b="1" dirty="0">
                <a:solidFill>
                  <a:srgbClr val="CC006A"/>
                </a:solidFill>
                <a:latin typeface="Palatino"/>
                <a:ea typeface="Palatino"/>
                <a:cs typeface="Palatino"/>
                <a:sym typeface="Palatino"/>
              </a:rPr>
              <a:t> ponad</a:t>
            </a:r>
            <a:r>
              <a:rPr lang="pl-PL" altLang="pl-PL" sz="3200" dirty="0">
                <a:solidFill>
                  <a:srgbClr val="CC006A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pl-PL" altLang="pl-PL" sz="3200" b="1" dirty="0">
                <a:solidFill>
                  <a:srgbClr val="CC006A"/>
                </a:solidFill>
                <a:latin typeface="Palatino"/>
                <a:ea typeface="Palatino"/>
                <a:cs typeface="Palatino"/>
                <a:sym typeface="Palatino"/>
              </a:rPr>
              <a:t>10-krotnie</a:t>
            </a:r>
            <a:r>
              <a:rPr lang="pl-PL" altLang="pl-PL" sz="3200" dirty="0">
                <a:solidFill>
                  <a:srgbClr val="CC006A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pl-PL" alt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przekraczają poziom dopuszczalny</a:t>
            </a:r>
          </a:p>
        </p:txBody>
      </p:sp>
      <p:sp>
        <p:nvSpPr>
          <p:cNvPr id="6" name="Shape 71"/>
          <p:cNvSpPr txBox="1">
            <a:spLocks/>
          </p:cNvSpPr>
          <p:nvPr/>
        </p:nvSpPr>
        <p:spPr>
          <a:xfrm>
            <a:off x="838200" y="684213"/>
            <a:ext cx="10915650" cy="1577975"/>
          </a:xfrm>
          <a:prstGeom prst="rect">
            <a:avLst/>
          </a:prstGeom>
        </p:spPr>
        <p:txBody>
          <a:bodyPr lIns="91396" tIns="45700" rIns="91396" bIns="45700">
            <a:normAutofit fontScale="97500"/>
          </a:bodyPr>
          <a:lstStyle>
            <a:lvl1pPr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1pPr>
            <a:lvl2pPr indent="228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2pPr>
            <a:lvl3pPr indent="457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3pPr>
            <a:lvl4pPr indent="685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4pPr>
            <a:lvl5pPr indent="9144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5pPr>
            <a:lvl6pPr indent="11430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6pPr>
            <a:lvl7pPr indent="1371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7pPr>
            <a:lvl8pPr indent="1600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8pPr>
            <a:lvl9pPr indent="1828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l-PL" altLang="pl-PL" sz="4000" kern="0" dirty="0" smtClean="0">
                <a:solidFill>
                  <a:srgbClr val="CC006A"/>
                </a:solidFill>
                <a:latin typeface="Arial" pitchFamily="34" charset="0"/>
                <a:cs typeface="Arial" pitchFamily="34" charset="0"/>
              </a:rPr>
              <a:t>Zanieczyszczenie powietrza w Małopolsce</a:t>
            </a:r>
            <a:endParaRPr lang="pl-PL" altLang="pl-PL" sz="4000" kern="0" dirty="0">
              <a:solidFill>
                <a:srgbClr val="CC006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8582025"/>
            <a:ext cx="4340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82606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71"/>
          <p:cNvSpPr txBox="1">
            <a:spLocks/>
          </p:cNvSpPr>
          <p:nvPr/>
        </p:nvSpPr>
        <p:spPr>
          <a:xfrm>
            <a:off x="838200" y="684213"/>
            <a:ext cx="10915650" cy="1577975"/>
          </a:xfrm>
          <a:prstGeom prst="rect">
            <a:avLst/>
          </a:prstGeom>
        </p:spPr>
        <p:txBody>
          <a:bodyPr lIns="91396" tIns="45700" rIns="91396" bIns="45700">
            <a:normAutofit fontScale="97500"/>
          </a:bodyPr>
          <a:lstStyle>
            <a:lvl1pPr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1pPr>
            <a:lvl2pPr indent="228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2pPr>
            <a:lvl3pPr indent="457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3pPr>
            <a:lvl4pPr indent="685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4pPr>
            <a:lvl5pPr indent="9144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5pPr>
            <a:lvl6pPr indent="11430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6pPr>
            <a:lvl7pPr indent="1371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7pPr>
            <a:lvl8pPr indent="1600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8pPr>
            <a:lvl9pPr indent="1828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l-PL" altLang="pl-PL" sz="4000" kern="0" dirty="0" smtClean="0">
                <a:solidFill>
                  <a:srgbClr val="CC006A"/>
                </a:solidFill>
                <a:latin typeface="Arial" pitchFamily="34" charset="0"/>
                <a:cs typeface="Arial" pitchFamily="34" charset="0"/>
              </a:rPr>
              <a:t>Efekty realizacji projektu LIFE</a:t>
            </a:r>
            <a:endParaRPr lang="pl-PL" altLang="pl-PL" sz="4000" kern="0" dirty="0">
              <a:solidFill>
                <a:srgbClr val="CC006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8582025"/>
            <a:ext cx="4340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7" name="Prostokąt 1"/>
          <p:cNvSpPr>
            <a:spLocks noChangeArrowheads="1"/>
          </p:cNvSpPr>
          <p:nvPr/>
        </p:nvSpPr>
        <p:spPr bwMode="auto">
          <a:xfrm>
            <a:off x="927101" y="2293481"/>
            <a:ext cx="10826750" cy="661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6" tIns="45700" rIns="91396" bIns="45700">
            <a:spAutoFit/>
          </a:bodyPr>
          <a:lstStyle>
            <a:lvl1pPr eaLnBrk="0" hangingPunct="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742950" indent="-285750" eaLnBrk="0" hangingPunct="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1143000" indent="-228600" eaLnBrk="0" hangingPunct="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1600200" indent="-228600" eaLnBrk="0" hangingPunct="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2057400" indent="-228600" eaLnBrk="0" hangingPunct="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5146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29718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4290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38862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marL="457200" indent="-457200" algn="just" defTabSz="582613" eaLnBrk="1" hangingPunct="1">
              <a:spcBef>
                <a:spcPts val="1400"/>
              </a:spcBef>
              <a:spcAft>
                <a:spcPts val="0"/>
              </a:spcAft>
              <a:buClr>
                <a:srgbClr val="CC006A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pl-PL" altLang="pl-PL" sz="3200" b="1" dirty="0" smtClean="0">
                <a:solidFill>
                  <a:srgbClr val="CC006A"/>
                </a:solidFill>
                <a:latin typeface="Palatino"/>
              </a:rPr>
              <a:t>prowadzenie listy niskoemisyjnych urządzeń grzewczych na paliwa stałe</a:t>
            </a:r>
            <a:r>
              <a:rPr lang="pl-PL" altLang="pl-PL" sz="2800" dirty="0" smtClean="0">
                <a:solidFill>
                  <a:schemeClr val="tx1"/>
                </a:solidFill>
                <a:latin typeface="Palatino"/>
              </a:rPr>
              <a:t>, która wyznacza ogólnopolskie standardy dla najlepszych kotłów i kominków</a:t>
            </a:r>
            <a:endParaRPr lang="pl-PL" altLang="pl-PL" sz="2800" dirty="0">
              <a:solidFill>
                <a:schemeClr val="tx1"/>
              </a:solidFill>
              <a:latin typeface="Palatino"/>
            </a:endParaRPr>
          </a:p>
          <a:p>
            <a:pPr marL="457200" indent="-457200" algn="just" defTabSz="582613" eaLnBrk="1" hangingPunct="1">
              <a:spcBef>
                <a:spcPts val="1400"/>
              </a:spcBef>
              <a:spcAft>
                <a:spcPts val="0"/>
              </a:spcAft>
              <a:buClr>
                <a:srgbClr val="CC006A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pl-PL" altLang="pl-PL" sz="3200" b="1" dirty="0">
                <a:solidFill>
                  <a:srgbClr val="CC006A"/>
                </a:solidFill>
                <a:latin typeface="Palatino"/>
              </a:rPr>
              <a:t>autorski program studiów podyplomowych</a:t>
            </a:r>
            <a:r>
              <a:rPr lang="pl-PL" altLang="pl-PL" sz="2800" dirty="0" smtClean="0">
                <a:solidFill>
                  <a:schemeClr val="tx1"/>
                </a:solidFill>
                <a:latin typeface="Palatino"/>
              </a:rPr>
              <a:t>, który cieszy się dużym zainteresowaniem innych potencjalnych słuchaczy</a:t>
            </a:r>
          </a:p>
          <a:p>
            <a:pPr marL="457200" indent="-457200" algn="just" defTabSz="582613" eaLnBrk="1" hangingPunct="1">
              <a:spcBef>
                <a:spcPts val="1400"/>
              </a:spcBef>
              <a:spcAft>
                <a:spcPts val="0"/>
              </a:spcAft>
              <a:buClr>
                <a:srgbClr val="CC006A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pl-PL" altLang="pl-PL" sz="3200" b="1" dirty="0">
                <a:solidFill>
                  <a:srgbClr val="CC006A"/>
                </a:solidFill>
                <a:latin typeface="Palatino"/>
              </a:rPr>
              <a:t>kampania </a:t>
            </a:r>
            <a:r>
              <a:rPr lang="pl-PL" altLang="pl-PL" sz="3200" b="1" dirty="0" smtClean="0">
                <a:solidFill>
                  <a:srgbClr val="CC006A"/>
                </a:solidFill>
                <a:latin typeface="Palatino"/>
              </a:rPr>
              <a:t>medialna</a:t>
            </a:r>
            <a:r>
              <a:rPr lang="pl-PL" altLang="pl-PL" sz="2800" dirty="0">
                <a:solidFill>
                  <a:schemeClr val="tx1"/>
                </a:solidFill>
                <a:latin typeface="Palatino"/>
              </a:rPr>
              <a:t> </a:t>
            </a:r>
            <a:r>
              <a:rPr lang="pl-PL" altLang="pl-PL" sz="2800" dirty="0" smtClean="0">
                <a:solidFill>
                  <a:schemeClr val="tx1"/>
                </a:solidFill>
                <a:latin typeface="Palatino"/>
              </a:rPr>
              <a:t>o negatywnych skutkach zanieczyszczenia powietrza</a:t>
            </a:r>
          </a:p>
          <a:p>
            <a:pPr marL="457200" indent="-457200" algn="just" defTabSz="582613" eaLnBrk="1" hangingPunct="1">
              <a:spcBef>
                <a:spcPts val="1400"/>
              </a:spcBef>
              <a:spcAft>
                <a:spcPts val="0"/>
              </a:spcAft>
              <a:buClr>
                <a:srgbClr val="CC006A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pl-PL" altLang="pl-PL" sz="3200" b="1" dirty="0">
                <a:solidFill>
                  <a:srgbClr val="CC006A"/>
                </a:solidFill>
                <a:latin typeface="Palatino"/>
              </a:rPr>
              <a:t>60 Ekodoradców w gminach </a:t>
            </a:r>
            <a:r>
              <a:rPr lang="pl-PL" altLang="pl-PL" sz="2800" dirty="0" smtClean="0">
                <a:solidFill>
                  <a:schemeClr val="tx1"/>
                </a:solidFill>
                <a:latin typeface="Palatino"/>
              </a:rPr>
              <a:t>inicjujących działania </a:t>
            </a:r>
            <a:br>
              <a:rPr lang="pl-PL" altLang="pl-PL" sz="2800" dirty="0" smtClean="0">
                <a:solidFill>
                  <a:schemeClr val="tx1"/>
                </a:solidFill>
                <a:latin typeface="Palatino"/>
              </a:rPr>
            </a:br>
            <a:r>
              <a:rPr lang="pl-PL" altLang="pl-PL" sz="2800" dirty="0" smtClean="0">
                <a:solidFill>
                  <a:schemeClr val="tx1"/>
                </a:solidFill>
                <a:latin typeface="Palatino"/>
              </a:rPr>
              <a:t>i wydarzenia na szczeblu lokalnym</a:t>
            </a:r>
          </a:p>
          <a:p>
            <a:pPr marL="457200" indent="-457200" algn="just" defTabSz="582613" eaLnBrk="1" hangingPunct="1">
              <a:spcBef>
                <a:spcPts val="1400"/>
              </a:spcBef>
              <a:spcAft>
                <a:spcPts val="0"/>
              </a:spcAft>
              <a:buClr>
                <a:srgbClr val="CC006A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pl-PL" altLang="pl-PL" sz="3200" b="1" dirty="0">
                <a:solidFill>
                  <a:srgbClr val="CC006A"/>
                </a:solidFill>
                <a:latin typeface="Palatino"/>
              </a:rPr>
              <a:t>zacieśnienie współpracy i wymiany doświadczeń między gminami</a:t>
            </a:r>
          </a:p>
        </p:txBody>
      </p:sp>
    </p:spTree>
    <p:extLst>
      <p:ext uri="{BB962C8B-B14F-4D97-AF65-F5344CB8AC3E}">
        <p14:creationId xmlns:p14="http://schemas.microsoft.com/office/powerpoint/2010/main" val="13608893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71"/>
          <p:cNvSpPr txBox="1">
            <a:spLocks/>
          </p:cNvSpPr>
          <p:nvPr/>
        </p:nvSpPr>
        <p:spPr>
          <a:xfrm>
            <a:off x="838200" y="684213"/>
            <a:ext cx="10915650" cy="1577975"/>
          </a:xfrm>
          <a:prstGeom prst="rect">
            <a:avLst/>
          </a:prstGeom>
        </p:spPr>
        <p:txBody>
          <a:bodyPr lIns="91396" tIns="45700" rIns="91396" bIns="45700">
            <a:normAutofit fontScale="97500"/>
          </a:bodyPr>
          <a:lstStyle>
            <a:lvl1pPr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1pPr>
            <a:lvl2pPr indent="228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2pPr>
            <a:lvl3pPr indent="457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3pPr>
            <a:lvl4pPr indent="685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4pPr>
            <a:lvl5pPr indent="9144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5pPr>
            <a:lvl6pPr indent="11430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6pPr>
            <a:lvl7pPr indent="1371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7pPr>
            <a:lvl8pPr indent="1600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8pPr>
            <a:lvl9pPr indent="1828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l-PL" altLang="pl-PL" sz="4000" kern="0" dirty="0" err="1" smtClean="0">
                <a:solidFill>
                  <a:srgbClr val="CC006A"/>
                </a:solidFill>
                <a:latin typeface="Arial" pitchFamily="34" charset="0"/>
                <a:cs typeface="Arial" pitchFamily="34" charset="0"/>
              </a:rPr>
              <a:t>Ekodoradcy</a:t>
            </a:r>
            <a:r>
              <a:rPr lang="pl-PL" altLang="pl-PL" sz="4000" kern="0" dirty="0" smtClean="0">
                <a:solidFill>
                  <a:srgbClr val="CC006A"/>
                </a:solidFill>
                <a:latin typeface="Arial" pitchFamily="34" charset="0"/>
                <a:cs typeface="Arial" pitchFamily="34" charset="0"/>
              </a:rPr>
              <a:t> – efekty pracy</a:t>
            </a:r>
            <a:endParaRPr lang="pl-PL" altLang="pl-PL" sz="4000" kern="0" dirty="0">
              <a:solidFill>
                <a:srgbClr val="CC006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asted-imag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8582025"/>
            <a:ext cx="4340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7" name="Prostokąt 1"/>
          <p:cNvSpPr>
            <a:spLocks noChangeArrowheads="1"/>
          </p:cNvSpPr>
          <p:nvPr/>
        </p:nvSpPr>
        <p:spPr bwMode="auto">
          <a:xfrm>
            <a:off x="927101" y="1818615"/>
            <a:ext cx="10826750" cy="677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6" tIns="45700" rIns="91396" bIns="45700">
            <a:spAutoFit/>
          </a:bodyPr>
          <a:lstStyle>
            <a:lvl1pPr eaLnBrk="0" hangingPunct="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742950" indent="-285750" eaLnBrk="0" hangingPunct="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1143000" indent="-228600" eaLnBrk="0" hangingPunct="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1600200" indent="-228600" eaLnBrk="0" hangingPunct="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2057400" indent="-228600" eaLnBrk="0" hangingPunct="0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5146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29718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4290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38862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algn="just" defTabSz="582613" eaLnBrk="1" hangingPunct="1">
              <a:spcBef>
                <a:spcPts val="1400"/>
              </a:spcBef>
              <a:spcAft>
                <a:spcPts val="0"/>
              </a:spcAft>
              <a:buClr>
                <a:srgbClr val="CC006A"/>
              </a:buClr>
              <a:buSzTx/>
              <a:buNone/>
              <a:defRPr/>
            </a:pPr>
            <a:r>
              <a:rPr lang="pl-PL" altLang="pl-PL" sz="2800" dirty="0">
                <a:solidFill>
                  <a:schemeClr val="tx1"/>
                </a:solidFill>
                <a:latin typeface="Palatino"/>
              </a:rPr>
              <a:t>W ciągu 11 miesięcy (</a:t>
            </a:r>
            <a:r>
              <a:rPr lang="pl-PL" altLang="pl-PL" sz="2800" dirty="0" smtClean="0">
                <a:solidFill>
                  <a:schemeClr val="tx1"/>
                </a:solidFill>
                <a:latin typeface="Palatino"/>
              </a:rPr>
              <a:t>październik 2016 r. – sierpień </a:t>
            </a:r>
            <a:r>
              <a:rPr lang="pl-PL" altLang="pl-PL" sz="2800" dirty="0">
                <a:solidFill>
                  <a:schemeClr val="tx1"/>
                </a:solidFill>
                <a:latin typeface="Palatino"/>
              </a:rPr>
              <a:t>2017 r. </a:t>
            </a:r>
            <a:r>
              <a:rPr lang="pl-PL" altLang="pl-PL" sz="2800" dirty="0" smtClean="0">
                <a:solidFill>
                  <a:schemeClr val="tx1"/>
                </a:solidFill>
                <a:latin typeface="Palatino"/>
              </a:rPr>
              <a:t>):</a:t>
            </a:r>
            <a:endParaRPr lang="pl-PL" altLang="pl-PL" sz="2800" dirty="0">
              <a:solidFill>
                <a:schemeClr val="tx1"/>
              </a:solidFill>
              <a:latin typeface="Palatino"/>
            </a:endParaRPr>
          </a:p>
          <a:p>
            <a:pPr marL="457200" lvl="0" indent="-457200" algn="just" defTabSz="582613" eaLnBrk="1" hangingPunct="1">
              <a:spcBef>
                <a:spcPts val="1400"/>
              </a:spcBef>
              <a:spcAft>
                <a:spcPts val="0"/>
              </a:spcAft>
              <a:buClr>
                <a:srgbClr val="CC006A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pl-PL" altLang="pl-PL" sz="2800" dirty="0">
                <a:solidFill>
                  <a:schemeClr val="tx1"/>
                </a:solidFill>
                <a:latin typeface="Palatino"/>
                <a:ea typeface="Avenir Roman"/>
                <a:cs typeface="Avenir Roman"/>
              </a:rPr>
              <a:t>udzielili porad i pomocy </a:t>
            </a:r>
            <a:r>
              <a:rPr lang="pl-PL" altLang="pl-PL" sz="3200" b="1" dirty="0">
                <a:solidFill>
                  <a:srgbClr val="CC006A"/>
                </a:solidFill>
                <a:latin typeface="Palatino"/>
              </a:rPr>
              <a:t>125,3 </a:t>
            </a:r>
            <a:r>
              <a:rPr lang="pl-PL" sz="3200" b="1" dirty="0">
                <a:solidFill>
                  <a:srgbClr val="CC006A"/>
                </a:solidFill>
                <a:latin typeface="Palatino"/>
                <a:sym typeface="Avenir Roman"/>
              </a:rPr>
              <a:t>tys. </a:t>
            </a:r>
            <a:r>
              <a:rPr lang="pl-PL" sz="3200" b="1" dirty="0" smtClean="0">
                <a:solidFill>
                  <a:srgbClr val="CC006A"/>
                </a:solidFill>
                <a:latin typeface="Palatino"/>
                <a:sym typeface="Avenir Roman"/>
              </a:rPr>
              <a:t>Małopolanom </a:t>
            </a:r>
            <a:r>
              <a:rPr lang="pl-PL" sz="3100" b="1" dirty="0" smtClean="0">
                <a:solidFill>
                  <a:srgbClr val="CC006A"/>
                </a:solidFill>
                <a:latin typeface="Palatino"/>
                <a:sym typeface="Avenir Roman"/>
              </a:rPr>
              <a:t/>
            </a:r>
            <a:br>
              <a:rPr lang="pl-PL" sz="3100" b="1" dirty="0" smtClean="0">
                <a:solidFill>
                  <a:srgbClr val="CC006A"/>
                </a:solidFill>
                <a:latin typeface="Palatino"/>
                <a:sym typeface="Avenir Roman"/>
              </a:rPr>
            </a:br>
            <a:r>
              <a:rPr lang="pl-PL" sz="2800" dirty="0" smtClean="0">
                <a:solidFill>
                  <a:schemeClr val="tx1"/>
                </a:solidFill>
                <a:latin typeface="Palatino"/>
                <a:ea typeface="Avenir Roman"/>
                <a:cs typeface="Avenir Roman"/>
                <a:sym typeface="Avenir Roman"/>
              </a:rPr>
              <a:t>(w </a:t>
            </a:r>
            <a:r>
              <a:rPr lang="pl-PL" sz="2800" dirty="0">
                <a:solidFill>
                  <a:schemeClr val="tx1"/>
                </a:solidFill>
                <a:latin typeface="Palatino"/>
                <a:ea typeface="Avenir Roman"/>
                <a:cs typeface="Avenir Roman"/>
                <a:sym typeface="Avenir Roman"/>
              </a:rPr>
              <a:t>biurze, w terenie, telefonicznie i pisemnie</a:t>
            </a:r>
            <a:r>
              <a:rPr lang="pl-PL" sz="2800" dirty="0" smtClean="0">
                <a:solidFill>
                  <a:schemeClr val="tx1"/>
                </a:solidFill>
                <a:latin typeface="Palatino"/>
                <a:ea typeface="Avenir Roman"/>
                <a:cs typeface="Avenir Roman"/>
                <a:sym typeface="Avenir Roman"/>
              </a:rPr>
              <a:t>)</a:t>
            </a:r>
            <a:endParaRPr lang="pl-PL" altLang="pl-PL" sz="2800" b="1" dirty="0" smtClean="0">
              <a:solidFill>
                <a:srgbClr val="CC006A"/>
              </a:solidFill>
              <a:latin typeface="Palatino"/>
            </a:endParaRPr>
          </a:p>
          <a:p>
            <a:pPr marL="457200" lvl="0" indent="-457200" algn="just" defTabSz="582613" eaLnBrk="1" hangingPunct="1">
              <a:spcBef>
                <a:spcPts val="1400"/>
              </a:spcBef>
              <a:spcAft>
                <a:spcPts val="0"/>
              </a:spcAft>
              <a:buClr>
                <a:srgbClr val="CC006A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pl-PL" altLang="pl-PL" sz="2800" dirty="0">
                <a:solidFill>
                  <a:schemeClr val="tx1"/>
                </a:solidFill>
                <a:latin typeface="Palatino"/>
                <a:ea typeface="Avenir Roman"/>
                <a:cs typeface="Avenir Roman"/>
              </a:rPr>
              <a:t>z</a:t>
            </a:r>
            <a:r>
              <a:rPr lang="pl-PL" altLang="pl-PL" sz="2800" dirty="0">
                <a:solidFill>
                  <a:schemeClr val="tx1"/>
                </a:solidFill>
                <a:latin typeface="Palatino"/>
                <a:ea typeface="Avenir Roman"/>
                <a:cs typeface="Avenir Roman"/>
              </a:rPr>
              <a:t>organizowali </a:t>
            </a:r>
            <a:r>
              <a:rPr lang="pl-PL" altLang="pl-PL" sz="3200" b="1" dirty="0">
                <a:solidFill>
                  <a:srgbClr val="CC006A"/>
                </a:solidFill>
                <a:latin typeface="Palatino"/>
                <a:sym typeface="Avenir Roman"/>
              </a:rPr>
              <a:t>1,1 tys. </a:t>
            </a:r>
            <a:r>
              <a:rPr lang="pl-PL" sz="3200" b="1" dirty="0">
                <a:solidFill>
                  <a:srgbClr val="CC006A"/>
                </a:solidFill>
                <a:latin typeface="Palatino"/>
                <a:sym typeface="Avenir Roman"/>
              </a:rPr>
              <a:t>spotkań dla mieszkańców</a:t>
            </a:r>
            <a:r>
              <a:rPr lang="pl-PL" sz="2800" dirty="0">
                <a:solidFill>
                  <a:schemeClr val="tx1"/>
                </a:solidFill>
                <a:latin typeface="Palatino"/>
                <a:ea typeface="Avenir Roman"/>
                <a:cs typeface="Avenir Roman"/>
                <a:sym typeface="Avenir Roman"/>
              </a:rPr>
              <a:t>, </a:t>
            </a:r>
            <a:r>
              <a:rPr lang="pl-PL" sz="2800" dirty="0" smtClean="0">
                <a:solidFill>
                  <a:schemeClr val="tx1"/>
                </a:solidFill>
                <a:latin typeface="Palatino"/>
                <a:ea typeface="Avenir Roman"/>
                <a:cs typeface="Avenir Roman"/>
                <a:sym typeface="Avenir Roman"/>
              </a:rPr>
              <a:t/>
            </a:r>
            <a:br>
              <a:rPr lang="pl-PL" sz="2800" dirty="0" smtClean="0">
                <a:solidFill>
                  <a:schemeClr val="tx1"/>
                </a:solidFill>
                <a:latin typeface="Palatino"/>
                <a:ea typeface="Avenir Roman"/>
                <a:cs typeface="Avenir Roman"/>
                <a:sym typeface="Avenir Roman"/>
              </a:rPr>
            </a:br>
            <a:r>
              <a:rPr lang="pl-PL" sz="2800" dirty="0" smtClean="0">
                <a:solidFill>
                  <a:schemeClr val="tx1"/>
                </a:solidFill>
                <a:latin typeface="Palatino"/>
                <a:ea typeface="Avenir Roman"/>
                <a:cs typeface="Avenir Roman"/>
                <a:sym typeface="Avenir Roman"/>
              </a:rPr>
              <a:t>w </a:t>
            </a:r>
            <a:r>
              <a:rPr lang="pl-PL" sz="2800" dirty="0">
                <a:solidFill>
                  <a:schemeClr val="tx1"/>
                </a:solidFill>
                <a:latin typeface="Palatino"/>
                <a:ea typeface="Avenir Roman"/>
                <a:cs typeface="Avenir Roman"/>
                <a:sym typeface="Avenir Roman"/>
              </a:rPr>
              <a:t>których udział wzięło </a:t>
            </a:r>
            <a:r>
              <a:rPr lang="pl-PL" sz="3200" b="1" dirty="0">
                <a:solidFill>
                  <a:srgbClr val="CC006A"/>
                </a:solidFill>
                <a:latin typeface="Palatino"/>
                <a:sym typeface="Avenir Roman"/>
              </a:rPr>
              <a:t>23 tys. osób</a:t>
            </a:r>
          </a:p>
          <a:p>
            <a:pPr marL="457200" lvl="0" indent="-457200" algn="just" defTabSz="582613" eaLnBrk="1" hangingPunct="1">
              <a:spcBef>
                <a:spcPts val="1400"/>
              </a:spcBef>
              <a:spcAft>
                <a:spcPts val="0"/>
              </a:spcAft>
              <a:buClr>
                <a:srgbClr val="CC006A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pl-PL" altLang="pl-PL" sz="2800" dirty="0">
                <a:solidFill>
                  <a:schemeClr val="tx1"/>
                </a:solidFill>
                <a:latin typeface="Palatino"/>
                <a:ea typeface="Avenir Roman"/>
                <a:cs typeface="Avenir Roman"/>
              </a:rPr>
              <a:t>p</a:t>
            </a:r>
            <a:r>
              <a:rPr lang="pl-PL" altLang="pl-PL" sz="2800" dirty="0">
                <a:solidFill>
                  <a:schemeClr val="tx1"/>
                </a:solidFill>
                <a:latin typeface="Palatino"/>
                <a:ea typeface="Avenir Roman"/>
                <a:cs typeface="Avenir Roman"/>
              </a:rPr>
              <a:t>rzeprowadzili </a:t>
            </a:r>
            <a:r>
              <a:rPr lang="pl-PL" sz="3200" b="1" dirty="0">
                <a:solidFill>
                  <a:srgbClr val="CC006A"/>
                </a:solidFill>
                <a:latin typeface="Palatino"/>
                <a:sym typeface="Avenir Roman"/>
              </a:rPr>
              <a:t>268 wykładów w szkołach</a:t>
            </a:r>
            <a:r>
              <a:rPr lang="pl-PL" sz="2800" b="1" dirty="0">
                <a:solidFill>
                  <a:srgbClr val="CC006A"/>
                </a:solidFill>
                <a:latin typeface="Palatino"/>
                <a:sym typeface="Avenir Roman"/>
              </a:rPr>
              <a:t> </a:t>
            </a:r>
            <a:r>
              <a:rPr lang="pl-PL" sz="2800" dirty="0">
                <a:solidFill>
                  <a:schemeClr val="tx1"/>
                </a:solidFill>
                <a:latin typeface="Palatino"/>
                <a:ea typeface="Avenir Roman"/>
                <a:cs typeface="Avenir Roman"/>
                <a:sym typeface="Avenir Roman"/>
              </a:rPr>
              <a:t>z </a:t>
            </a:r>
            <a:r>
              <a:rPr lang="pl-PL" sz="2800" dirty="0" smtClean="0">
                <a:solidFill>
                  <a:schemeClr val="tx1"/>
                </a:solidFill>
                <a:latin typeface="Palatino"/>
                <a:ea typeface="Avenir Roman"/>
                <a:cs typeface="Avenir Roman"/>
                <a:sym typeface="Avenir Roman"/>
              </a:rPr>
              <a:t>udziałem </a:t>
            </a:r>
            <a:br>
              <a:rPr lang="pl-PL" sz="2800" dirty="0" smtClean="0">
                <a:solidFill>
                  <a:schemeClr val="tx1"/>
                </a:solidFill>
                <a:latin typeface="Palatino"/>
                <a:ea typeface="Avenir Roman"/>
                <a:cs typeface="Avenir Roman"/>
                <a:sym typeface="Avenir Roman"/>
              </a:rPr>
            </a:br>
            <a:r>
              <a:rPr lang="pl-PL" sz="3200" b="1" dirty="0" smtClean="0">
                <a:solidFill>
                  <a:srgbClr val="CC006A"/>
                </a:solidFill>
                <a:latin typeface="Palatino"/>
                <a:sym typeface="Avenir Roman"/>
              </a:rPr>
              <a:t>12,3 </a:t>
            </a:r>
            <a:r>
              <a:rPr lang="pl-PL" sz="3200" b="1" dirty="0">
                <a:solidFill>
                  <a:srgbClr val="CC006A"/>
                </a:solidFill>
                <a:latin typeface="Palatino"/>
                <a:sym typeface="Avenir Roman"/>
              </a:rPr>
              <a:t>tys. </a:t>
            </a:r>
            <a:r>
              <a:rPr lang="pl-PL" sz="3200" b="1" dirty="0">
                <a:solidFill>
                  <a:srgbClr val="CC006A"/>
                </a:solidFill>
                <a:latin typeface="Palatino"/>
                <a:sym typeface="Avenir Roman"/>
              </a:rPr>
              <a:t>osób</a:t>
            </a:r>
          </a:p>
          <a:p>
            <a:pPr marL="457200" indent="-457200" algn="just" defTabSz="582613" eaLnBrk="1" hangingPunct="1">
              <a:spcBef>
                <a:spcPts val="1400"/>
              </a:spcBef>
              <a:spcAft>
                <a:spcPts val="0"/>
              </a:spcAft>
              <a:buClr>
                <a:srgbClr val="CC006A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pl-PL" altLang="pl-PL" sz="2800" dirty="0" smtClean="0">
                <a:solidFill>
                  <a:schemeClr val="tx1"/>
                </a:solidFill>
                <a:latin typeface="Palatino"/>
                <a:ea typeface="Avenir Roman"/>
                <a:cs typeface="Avenir Roman"/>
              </a:rPr>
              <a:t>przeprowadzili </a:t>
            </a:r>
            <a:r>
              <a:rPr lang="pl-PL" altLang="pl-PL" sz="3200" b="1" dirty="0" smtClean="0">
                <a:solidFill>
                  <a:srgbClr val="CC006A"/>
                </a:solidFill>
                <a:latin typeface="Palatino"/>
              </a:rPr>
              <a:t>675 kontroli u mieszkańców </a:t>
            </a:r>
            <a:r>
              <a:rPr lang="pl-PL" altLang="pl-PL" sz="2800" dirty="0">
                <a:solidFill>
                  <a:schemeClr val="tx1"/>
                </a:solidFill>
                <a:latin typeface="Palatino"/>
                <a:ea typeface="Avenir Roman"/>
                <a:cs typeface="Avenir Roman"/>
              </a:rPr>
              <a:t>w zakresie spalania odpadów, w trakcie których</a:t>
            </a:r>
            <a:r>
              <a:rPr lang="pl-PL" altLang="pl-PL" sz="2800" b="1" dirty="0" smtClean="0">
                <a:solidFill>
                  <a:srgbClr val="CC006A"/>
                </a:solidFill>
                <a:latin typeface="Palatino"/>
              </a:rPr>
              <a:t> </a:t>
            </a:r>
            <a:r>
              <a:rPr lang="pl-PL" altLang="pl-PL" sz="3200" b="1" dirty="0" smtClean="0">
                <a:solidFill>
                  <a:srgbClr val="CC006A"/>
                </a:solidFill>
                <a:latin typeface="Palatino"/>
              </a:rPr>
              <a:t>w 16 przypadkach stwierdzono naruszenie prawa</a:t>
            </a:r>
          </a:p>
          <a:p>
            <a:pPr marL="457200" indent="-457200" algn="just" defTabSz="582613" eaLnBrk="1" hangingPunct="1">
              <a:spcBef>
                <a:spcPts val="1400"/>
              </a:spcBef>
              <a:spcAft>
                <a:spcPts val="0"/>
              </a:spcAft>
              <a:buClr>
                <a:srgbClr val="CC006A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pl-PL" altLang="pl-PL" sz="2800" dirty="0">
                <a:solidFill>
                  <a:schemeClr val="tx1"/>
                </a:solidFill>
                <a:latin typeface="Palatino"/>
                <a:ea typeface="Avenir Roman"/>
                <a:cs typeface="Avenir Roman"/>
              </a:rPr>
              <a:t>w sezonie grzewczym </a:t>
            </a:r>
            <a:r>
              <a:rPr lang="pl-PL" altLang="pl-PL" sz="3200" b="1" dirty="0">
                <a:solidFill>
                  <a:srgbClr val="CC006A"/>
                </a:solidFill>
                <a:latin typeface="Palatino"/>
              </a:rPr>
              <a:t>przebadali kamerą termowizyjną </a:t>
            </a:r>
            <a:r>
              <a:rPr lang="pl-PL" altLang="pl-PL" sz="3200" b="1" dirty="0" smtClean="0">
                <a:solidFill>
                  <a:srgbClr val="CC006A"/>
                </a:solidFill>
                <a:latin typeface="Palatino"/>
              </a:rPr>
              <a:t/>
            </a:r>
            <a:br>
              <a:rPr lang="pl-PL" altLang="pl-PL" sz="3200" b="1" dirty="0" smtClean="0">
                <a:solidFill>
                  <a:srgbClr val="CC006A"/>
                </a:solidFill>
                <a:latin typeface="Palatino"/>
              </a:rPr>
            </a:br>
            <a:r>
              <a:rPr lang="pl-PL" altLang="pl-PL" sz="3200" b="1" dirty="0" smtClean="0">
                <a:solidFill>
                  <a:srgbClr val="CC006A"/>
                </a:solidFill>
                <a:latin typeface="Palatino"/>
              </a:rPr>
              <a:t>1 </a:t>
            </a:r>
            <a:r>
              <a:rPr lang="pl-PL" altLang="pl-PL" sz="3200" b="1" dirty="0">
                <a:solidFill>
                  <a:srgbClr val="CC006A"/>
                </a:solidFill>
                <a:latin typeface="Palatino"/>
              </a:rPr>
              <a:t>tys. budynków</a:t>
            </a:r>
            <a:r>
              <a:rPr lang="pl-PL" altLang="pl-PL" sz="2800" dirty="0">
                <a:solidFill>
                  <a:schemeClr val="tx1"/>
                </a:solidFill>
                <a:latin typeface="Palatino"/>
                <a:ea typeface="Avenir Roman"/>
                <a:cs typeface="Avenir Roman"/>
              </a:rPr>
              <a:t> prywatnych i </a:t>
            </a:r>
            <a:r>
              <a:rPr lang="pl-PL" altLang="pl-PL" sz="2800" dirty="0" smtClean="0">
                <a:solidFill>
                  <a:schemeClr val="tx1"/>
                </a:solidFill>
                <a:latin typeface="Palatino"/>
                <a:ea typeface="Avenir Roman"/>
                <a:cs typeface="Avenir Roman"/>
              </a:rPr>
              <a:t>publicznych</a:t>
            </a:r>
          </a:p>
        </p:txBody>
      </p:sp>
    </p:spTree>
    <p:extLst>
      <p:ext uri="{BB962C8B-B14F-4D97-AF65-F5344CB8AC3E}">
        <p14:creationId xmlns:p14="http://schemas.microsoft.com/office/powerpoint/2010/main" val="27741850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87"/>
          <p:cNvSpPr>
            <a:spLocks noChangeArrowheads="1"/>
          </p:cNvSpPr>
          <p:nvPr/>
        </p:nvSpPr>
        <p:spPr bwMode="auto">
          <a:xfrm>
            <a:off x="702822" y="2654642"/>
            <a:ext cx="10915650" cy="597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marL="457200" indent="-4572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742950" indent="-28575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1143000" indent="-2286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1600200" indent="-2286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2057400" indent="-2286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5146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29718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4290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38862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algn="just" eaLnBrk="1" hangingPunct="1">
              <a:spcBef>
                <a:spcPts val="2400"/>
              </a:spcBef>
              <a:buClr>
                <a:srgbClr val="003399"/>
              </a:buClr>
              <a:buSzTx/>
              <a:buFont typeface="Wingdings" pitchFamily="2" charset="2"/>
              <a:buChar char="§"/>
            </a:pPr>
            <a:r>
              <a:rPr lang="pl-PL" altLang="pl-PL" sz="3200" b="1" dirty="0" smtClean="0">
                <a:solidFill>
                  <a:srgbClr val="003399"/>
                </a:solidFill>
                <a:latin typeface="Palatino"/>
                <a:ea typeface="Palatino"/>
                <a:cs typeface="Palatino"/>
              </a:rPr>
              <a:t>Regionalny Program Operacyjny Województwa </a:t>
            </a:r>
            <a:r>
              <a:rPr lang="pl-PL" altLang="pl-PL" sz="3200" b="1" dirty="0">
                <a:solidFill>
                  <a:srgbClr val="003399"/>
                </a:solidFill>
                <a:latin typeface="Palatino"/>
                <a:ea typeface="Palatino"/>
                <a:cs typeface="Palatino"/>
              </a:rPr>
              <a:t>Małopolskiego na lata 2014 – </a:t>
            </a:r>
            <a:r>
              <a:rPr lang="pl-PL" altLang="pl-PL" sz="3200" b="1" dirty="0" smtClean="0">
                <a:solidFill>
                  <a:srgbClr val="003399"/>
                </a:solidFill>
                <a:latin typeface="Palatino"/>
                <a:ea typeface="Palatino"/>
                <a:cs typeface="Palatino"/>
              </a:rPr>
              <a:t>2020, </a:t>
            </a: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</a:rPr>
              <a:t>w 4 Osi Priorytetowej Regionalna polityka energetyczna zabezpieczono </a:t>
            </a:r>
            <a:r>
              <a:rPr lang="pl-PL" altLang="pl-PL" sz="3200" b="1" dirty="0">
                <a:solidFill>
                  <a:srgbClr val="003399"/>
                </a:solidFill>
                <a:latin typeface="Palatino"/>
                <a:ea typeface="Palatino"/>
                <a:cs typeface="Palatino"/>
              </a:rPr>
              <a:t>420 mln </a:t>
            </a:r>
            <a:r>
              <a:rPr lang="pl-PL" altLang="pl-PL" sz="3200" b="1" dirty="0" smtClean="0">
                <a:solidFill>
                  <a:srgbClr val="003399"/>
                </a:solidFill>
                <a:latin typeface="Palatino"/>
                <a:ea typeface="Palatino"/>
                <a:cs typeface="Palatino"/>
              </a:rPr>
              <a:t>euro</a:t>
            </a:r>
            <a:r>
              <a:rPr lang="pl-PL" alt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</a:rPr>
              <a:t> </a:t>
            </a: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</a:rPr>
              <a:t>na:</a:t>
            </a:r>
          </a:p>
          <a:p>
            <a:pPr marL="895350" indent="-438150" algn="just" eaLnBrk="1" hangingPunct="1">
              <a:spcBef>
                <a:spcPts val="2400"/>
              </a:spcBef>
              <a:buClr>
                <a:srgbClr val="003399"/>
              </a:buClr>
              <a:buSzTx/>
              <a:buFont typeface="Wingdings" panose="05000000000000000000" pitchFamily="2" charset="2"/>
              <a:buChar char="ü"/>
            </a:pPr>
            <a:r>
              <a:rPr 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Avenir Roman"/>
              </a:rPr>
              <a:t>k</a:t>
            </a:r>
            <a:r>
              <a:rPr 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Avenir Roman"/>
              </a:rPr>
              <a:t>ompleksową </a:t>
            </a:r>
            <a:r>
              <a:rPr 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Avenir Roman"/>
              </a:rPr>
              <a:t>termomodernizację budynków </a:t>
            </a:r>
            <a:r>
              <a:rPr 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Avenir Roman"/>
              </a:rPr>
              <a:t>publicznych </a:t>
            </a:r>
            <a:br>
              <a:rPr 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Avenir Roman"/>
              </a:rPr>
            </a:br>
            <a:r>
              <a:rPr 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Avenir Roman"/>
              </a:rPr>
              <a:t>i </a:t>
            </a:r>
            <a:r>
              <a:rPr 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Avenir Roman"/>
              </a:rPr>
              <a:t>wielorodzinnych </a:t>
            </a:r>
            <a:r>
              <a:rPr 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Avenir Roman"/>
              </a:rPr>
              <a:t>– </a:t>
            </a:r>
            <a:r>
              <a:rPr lang="pl-PL" sz="3200" b="1" dirty="0">
                <a:solidFill>
                  <a:srgbClr val="003399"/>
                </a:solidFill>
                <a:latin typeface="Palatino"/>
                <a:ea typeface="Palatino"/>
                <a:cs typeface="Palatino"/>
                <a:sym typeface="Avenir Roman"/>
              </a:rPr>
              <a:t>96 mln euro</a:t>
            </a:r>
          </a:p>
          <a:p>
            <a:pPr marL="895350" indent="-438150" algn="just" eaLnBrk="1" hangingPunct="1">
              <a:spcBef>
                <a:spcPts val="2400"/>
              </a:spcBef>
              <a:buClr>
                <a:srgbClr val="003399"/>
              </a:buClr>
              <a:buSzTx/>
              <a:buFont typeface="Wingdings" panose="05000000000000000000" pitchFamily="2" charset="2"/>
              <a:buChar char="ü"/>
            </a:pPr>
            <a:r>
              <a:rPr 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Avenir Roman"/>
              </a:rPr>
              <a:t>zrównoważony </a:t>
            </a:r>
            <a:r>
              <a:rPr 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Avenir Roman"/>
              </a:rPr>
              <a:t>transport niskoemisyjny – </a:t>
            </a:r>
            <a:r>
              <a:rPr lang="pl-PL" sz="3200" b="1" dirty="0">
                <a:solidFill>
                  <a:srgbClr val="003399"/>
                </a:solidFill>
                <a:latin typeface="Palatino"/>
                <a:ea typeface="Palatino"/>
                <a:cs typeface="Palatino"/>
                <a:sym typeface="Avenir Roman"/>
              </a:rPr>
              <a:t>140 mln euro</a:t>
            </a:r>
          </a:p>
          <a:p>
            <a:pPr marL="895350" indent="-438150" algn="just" eaLnBrk="1" hangingPunct="1">
              <a:spcBef>
                <a:spcPts val="2400"/>
              </a:spcBef>
              <a:buClr>
                <a:srgbClr val="003399"/>
              </a:buClr>
              <a:buSzTx/>
              <a:buFont typeface="Wingdings" panose="05000000000000000000" pitchFamily="2" charset="2"/>
              <a:buChar char="ü"/>
            </a:pPr>
            <a:r>
              <a:rPr 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Avenir Roman"/>
              </a:rPr>
              <a:t>wykorzystanie </a:t>
            </a:r>
            <a:r>
              <a:rPr 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Avenir Roman"/>
              </a:rPr>
              <a:t>odnawialnych źródeł energii – </a:t>
            </a:r>
            <a:r>
              <a:rPr lang="pl-PL" sz="3200" b="1" dirty="0">
                <a:solidFill>
                  <a:srgbClr val="003399"/>
                </a:solidFill>
                <a:latin typeface="Palatino"/>
                <a:ea typeface="Palatino"/>
                <a:cs typeface="Palatino"/>
                <a:sym typeface="Avenir Roman"/>
              </a:rPr>
              <a:t>65 mln euro</a:t>
            </a:r>
          </a:p>
          <a:p>
            <a:pPr marL="895350" indent="-438150" algn="just" eaLnBrk="1" hangingPunct="1">
              <a:spcBef>
                <a:spcPts val="2400"/>
              </a:spcBef>
              <a:buClr>
                <a:srgbClr val="003399"/>
              </a:buClr>
              <a:buSzTx/>
              <a:buFont typeface="Wingdings" panose="05000000000000000000" pitchFamily="2" charset="2"/>
              <a:buChar char="ü"/>
            </a:pPr>
            <a:r>
              <a:rPr 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Avenir Roman"/>
              </a:rPr>
              <a:t>ograniczenie </a:t>
            </a:r>
            <a:r>
              <a:rPr 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Avenir Roman"/>
              </a:rPr>
              <a:t>zużycia energii w przedsiębiorstwach – </a:t>
            </a:r>
            <a:r>
              <a:rPr 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Avenir Roman"/>
              </a:rPr>
              <a:t/>
            </a:r>
            <a:br>
              <a:rPr 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Avenir Roman"/>
              </a:rPr>
            </a:br>
            <a:r>
              <a:rPr lang="pl-PL" sz="3200" b="1" dirty="0" smtClean="0">
                <a:solidFill>
                  <a:srgbClr val="003399"/>
                </a:solidFill>
                <a:latin typeface="Palatino"/>
                <a:ea typeface="Palatino"/>
                <a:cs typeface="Palatino"/>
                <a:sym typeface="Avenir Roman"/>
              </a:rPr>
              <a:t>19 </a:t>
            </a:r>
            <a:r>
              <a:rPr lang="pl-PL" sz="3200" b="1" dirty="0">
                <a:solidFill>
                  <a:srgbClr val="003399"/>
                </a:solidFill>
                <a:latin typeface="Palatino"/>
                <a:ea typeface="Palatino"/>
                <a:cs typeface="Palatino"/>
                <a:sym typeface="Avenir Roman"/>
              </a:rPr>
              <a:t>mln euro</a:t>
            </a:r>
            <a:endParaRPr lang="pl-PL" altLang="pl-PL" sz="3200" b="1" dirty="0">
              <a:solidFill>
                <a:srgbClr val="003399"/>
              </a:solidFill>
              <a:latin typeface="Palatino"/>
              <a:ea typeface="Palatino"/>
              <a:cs typeface="Palatino"/>
            </a:endParaRPr>
          </a:p>
        </p:txBody>
      </p:sp>
      <p:sp>
        <p:nvSpPr>
          <p:cNvPr id="6" name="Shape 71"/>
          <p:cNvSpPr txBox="1">
            <a:spLocks/>
          </p:cNvSpPr>
          <p:nvPr/>
        </p:nvSpPr>
        <p:spPr>
          <a:xfrm>
            <a:off x="838200" y="684213"/>
            <a:ext cx="10915650" cy="1577975"/>
          </a:xfrm>
          <a:prstGeom prst="rect">
            <a:avLst/>
          </a:prstGeom>
        </p:spPr>
        <p:txBody>
          <a:bodyPr lIns="91396" tIns="45700" rIns="91396" bIns="45700">
            <a:normAutofit fontScale="97500"/>
          </a:bodyPr>
          <a:lstStyle>
            <a:lvl1pPr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1pPr>
            <a:lvl2pPr indent="228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2pPr>
            <a:lvl3pPr indent="457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3pPr>
            <a:lvl4pPr indent="685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4pPr>
            <a:lvl5pPr indent="9144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5pPr>
            <a:lvl6pPr indent="11430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6pPr>
            <a:lvl7pPr indent="1371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7pPr>
            <a:lvl8pPr indent="1600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8pPr>
            <a:lvl9pPr indent="1828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l-PL" altLang="pl-PL" sz="4000" kern="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Dostępne środki finansowe na poprawę jakości powietrza w Małopolsce</a:t>
            </a:r>
            <a:endParaRPr lang="pl-PL" altLang="pl-PL" sz="4000" kern="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asted-imag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8582025"/>
            <a:ext cx="4340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12735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87"/>
          <p:cNvSpPr>
            <a:spLocks noChangeArrowheads="1"/>
          </p:cNvSpPr>
          <p:nvPr/>
        </p:nvSpPr>
        <p:spPr bwMode="auto">
          <a:xfrm>
            <a:off x="838200" y="3003256"/>
            <a:ext cx="10915650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marL="457200" indent="-4572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742950" indent="-28575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1143000" indent="-2286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1600200" indent="-2286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2057400" indent="-2286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5146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29718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4290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38862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algn="just" eaLnBrk="1" hangingPunct="1">
              <a:spcBef>
                <a:spcPts val="2400"/>
              </a:spcBef>
              <a:buClr>
                <a:srgbClr val="003399"/>
              </a:buClr>
              <a:buSzTx/>
              <a:buFont typeface="Wingdings" pitchFamily="2" charset="2"/>
              <a:buChar char="§"/>
            </a:pPr>
            <a:r>
              <a:rPr lang="pl-PL" altLang="pl-PL" sz="3200" b="1" dirty="0" smtClean="0">
                <a:solidFill>
                  <a:srgbClr val="003399"/>
                </a:solidFill>
                <a:latin typeface="Palatino"/>
                <a:ea typeface="Palatino"/>
                <a:cs typeface="Palatino"/>
              </a:rPr>
              <a:t>Program </a:t>
            </a:r>
            <a:r>
              <a:rPr lang="pl-PL" altLang="pl-PL" sz="3200" b="1" dirty="0">
                <a:solidFill>
                  <a:srgbClr val="003399"/>
                </a:solidFill>
                <a:latin typeface="Palatino"/>
                <a:ea typeface="Palatino"/>
                <a:cs typeface="Palatino"/>
              </a:rPr>
              <a:t>Ograniczania Niskiej Emisji </a:t>
            </a: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</a:rPr>
              <a:t>oferowany przez </a:t>
            </a:r>
            <a:r>
              <a:rPr lang="pl-PL" altLang="pl-PL" sz="2800" dirty="0" err="1" smtClean="0">
                <a:solidFill>
                  <a:srgbClr val="000000"/>
                </a:solidFill>
                <a:latin typeface="Palatino"/>
                <a:ea typeface="Palatino"/>
                <a:cs typeface="Palatino"/>
              </a:rPr>
              <a:t>WFOŚiGW</a:t>
            </a: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</a:rPr>
              <a:t> w Krakowie, w którym możliwe jest pozyskanie </a:t>
            </a:r>
            <a:r>
              <a:rPr lang="pl-PL" altLang="pl-PL" sz="3200" b="1" dirty="0">
                <a:solidFill>
                  <a:srgbClr val="003399"/>
                </a:solidFill>
                <a:latin typeface="Palatino"/>
                <a:ea typeface="Palatino"/>
                <a:cs typeface="Palatino"/>
              </a:rPr>
              <a:t>dotacji do 50% kosztów kwalifikowanych</a:t>
            </a: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</a:rPr>
              <a:t>. Pula środków przeznaczonych w 2017 r. wynosi 10 mln zł. Beneficjentem programu są osoby fizyczne za pośrednictwem gmin</a:t>
            </a:r>
          </a:p>
          <a:p>
            <a:pPr algn="just" eaLnBrk="1" hangingPunct="1">
              <a:spcBef>
                <a:spcPts val="2400"/>
              </a:spcBef>
              <a:buClr>
                <a:srgbClr val="003399"/>
              </a:buClr>
              <a:buSzTx/>
              <a:buFont typeface="Wingdings" pitchFamily="2" charset="2"/>
              <a:buChar char="§"/>
            </a:pPr>
            <a:r>
              <a:rPr lang="pl-PL" altLang="pl-PL" sz="3200" b="1" dirty="0" smtClean="0">
                <a:solidFill>
                  <a:srgbClr val="003399"/>
                </a:solidFill>
                <a:latin typeface="Palatino"/>
                <a:ea typeface="Palatino"/>
                <a:cs typeface="Palatino"/>
              </a:rPr>
              <a:t>Program Priorytetowy „JAWOR” </a:t>
            </a: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</a:rPr>
              <a:t>oferowany przez </a:t>
            </a:r>
            <a:r>
              <a:rPr lang="pl-PL" altLang="pl-PL" sz="2800" dirty="0" err="1" smtClean="0">
                <a:solidFill>
                  <a:srgbClr val="000000"/>
                </a:solidFill>
                <a:latin typeface="Palatino"/>
                <a:ea typeface="Palatino"/>
                <a:cs typeface="Palatino"/>
              </a:rPr>
              <a:t>WFOŚiGW</a:t>
            </a: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</a:rPr>
              <a:t> w Krakowie </a:t>
            </a:r>
            <a:r>
              <a:rPr lang="pl-PL" alt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</a:rPr>
              <a:t>na termomodernizację budynków </a:t>
            </a: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</a:rPr>
              <a:t>jednorodzinnych. </a:t>
            </a:r>
            <a:r>
              <a:rPr lang="pl-PL" altLang="pl-PL" sz="3200" b="1" dirty="0">
                <a:solidFill>
                  <a:srgbClr val="003399"/>
                </a:solidFill>
                <a:latin typeface="Palatino"/>
                <a:ea typeface="Palatino"/>
                <a:cs typeface="Palatino"/>
              </a:rPr>
              <a:t>Dofinansowanie stanowi preferencyjna pożyczka w wysokości do 90% kosztu kwalifikowanego</a:t>
            </a: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</a:rPr>
              <a:t>. Beneficjentem programu są osoby fizyczne</a:t>
            </a:r>
            <a:endParaRPr lang="pl-PL" altLang="pl-PL" sz="2800" dirty="0">
              <a:solidFill>
                <a:srgbClr val="000000"/>
              </a:solidFill>
              <a:latin typeface="Palatino"/>
              <a:ea typeface="Palatino"/>
              <a:cs typeface="Palatino"/>
            </a:endParaRPr>
          </a:p>
        </p:txBody>
      </p:sp>
      <p:sp>
        <p:nvSpPr>
          <p:cNvPr id="6" name="Shape 71"/>
          <p:cNvSpPr txBox="1">
            <a:spLocks/>
          </p:cNvSpPr>
          <p:nvPr/>
        </p:nvSpPr>
        <p:spPr>
          <a:xfrm>
            <a:off x="838200" y="684213"/>
            <a:ext cx="10915650" cy="1577975"/>
          </a:xfrm>
          <a:prstGeom prst="rect">
            <a:avLst/>
          </a:prstGeom>
        </p:spPr>
        <p:txBody>
          <a:bodyPr lIns="91396" tIns="45700" rIns="91396" bIns="45700">
            <a:normAutofit fontScale="97500"/>
          </a:bodyPr>
          <a:lstStyle>
            <a:lvl1pPr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1pPr>
            <a:lvl2pPr indent="228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2pPr>
            <a:lvl3pPr indent="457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3pPr>
            <a:lvl4pPr indent="685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4pPr>
            <a:lvl5pPr indent="9144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5pPr>
            <a:lvl6pPr indent="11430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6pPr>
            <a:lvl7pPr indent="1371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7pPr>
            <a:lvl8pPr indent="1600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8pPr>
            <a:lvl9pPr indent="1828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l-PL" altLang="pl-PL" sz="4000" kern="0" dirty="0" smtClean="0">
                <a:solidFill>
                  <a:srgbClr val="003399"/>
                </a:solidFill>
                <a:latin typeface="Arial" pitchFamily="34" charset="0"/>
                <a:cs typeface="Arial" pitchFamily="34" charset="0"/>
              </a:rPr>
              <a:t>Dostępne środki finansowe na poprawę jakości powietrza w Małopolsce</a:t>
            </a:r>
            <a:endParaRPr lang="pl-PL" altLang="pl-PL" sz="4000" kern="0" dirty="0">
              <a:solidFill>
                <a:srgbClr val="0033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8582025"/>
            <a:ext cx="4340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7650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684213"/>
            <a:ext cx="615950" cy="226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6" name="Shape 71"/>
          <p:cNvSpPr txBox="1">
            <a:spLocks/>
          </p:cNvSpPr>
          <p:nvPr/>
        </p:nvSpPr>
        <p:spPr>
          <a:xfrm>
            <a:off x="1220788" y="220663"/>
            <a:ext cx="10915650" cy="157638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1pPr>
            <a:lvl2pPr indent="228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2pPr>
            <a:lvl3pPr indent="457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3pPr>
            <a:lvl4pPr indent="685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4pPr>
            <a:lvl5pPr indent="9144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5pPr>
            <a:lvl6pPr indent="11430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6pPr>
            <a:lvl7pPr indent="1371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7pPr>
            <a:lvl8pPr indent="1600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8pPr>
            <a:lvl9pPr indent="1828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pl-PL" altLang="pl-PL" sz="4700" kern="0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2913063" y="1349375"/>
            <a:ext cx="7194550" cy="22066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l-PL" altLang="pl-PL" sz="6000" b="1" kern="0" dirty="0">
                <a:solidFill>
                  <a:srgbClr val="00B0F0"/>
                </a:solidFill>
                <a:latin typeface="Roboto Regular"/>
                <a:cs typeface="Arial" pitchFamily="34" charset="0"/>
              </a:rPr>
              <a:t>Dziękuję za uwagę!</a:t>
            </a:r>
          </a:p>
          <a:p>
            <a:pPr algn="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endParaRPr lang="pl-PL" altLang="pl-PL" sz="6000" b="1" kern="0" dirty="0">
              <a:solidFill>
                <a:srgbClr val="00B0F0"/>
              </a:solidFill>
              <a:latin typeface="Roboto Regular"/>
              <a:cs typeface="Arial" pitchFamily="34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582738" y="3492500"/>
            <a:ext cx="10553700" cy="194945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1" hangingPunct="1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pl-PL" altLang="pl-PL" sz="3000" dirty="0">
                <a:latin typeface="Roboto Regular"/>
                <a:ea typeface="DejaVu Sans"/>
                <a:cs typeface="Lohit Hindi"/>
              </a:rPr>
              <a:t>Urząd Marszałkowski Województwa Małopolskiego</a:t>
            </a:r>
          </a:p>
          <a:p>
            <a:pPr algn="ctr" eaLnBrk="1" hangingPunct="1">
              <a:tabLst>
                <a:tab pos="569913" algn="l"/>
                <a:tab pos="1484313" algn="l"/>
                <a:tab pos="2398713" algn="l"/>
                <a:tab pos="3313113" algn="l"/>
                <a:tab pos="4227513" algn="l"/>
                <a:tab pos="5141913" algn="l"/>
                <a:tab pos="6056313" algn="l"/>
                <a:tab pos="6970713" algn="l"/>
                <a:tab pos="7885113" algn="l"/>
                <a:tab pos="8799513" algn="l"/>
                <a:tab pos="9713913" algn="l"/>
              </a:tabLst>
              <a:defRPr/>
            </a:pPr>
            <a:r>
              <a:rPr lang="pl-PL" altLang="pl-PL" sz="3000" dirty="0">
                <a:latin typeface="Roboto Regular"/>
                <a:ea typeface="DejaVu Sans"/>
                <a:cs typeface="Lohit Hindi"/>
              </a:rPr>
              <a:t>Departament Środowiska</a:t>
            </a:r>
            <a:br>
              <a:rPr lang="pl-PL" altLang="pl-PL" sz="3000" dirty="0">
                <a:latin typeface="Roboto Regular"/>
                <a:ea typeface="DejaVu Sans"/>
                <a:cs typeface="Lohit Hindi"/>
              </a:rPr>
            </a:br>
            <a:r>
              <a:rPr lang="pl-PL" altLang="pl-PL" sz="3000" dirty="0">
                <a:latin typeface="Roboto Regular"/>
                <a:ea typeface="DejaVu Sans"/>
                <a:cs typeface="Lohit Hindi"/>
              </a:rPr>
              <a:t>ul. Racławicka 56, 30-017 Kraków</a:t>
            </a:r>
          </a:p>
          <a:p>
            <a:pPr algn="ctr"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endParaRPr lang="pl-PL" sz="3000" dirty="0">
              <a:latin typeface="Roboto Regular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657600" y="6275388"/>
            <a:ext cx="5867400" cy="56356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algn="ctr" eaLnBrk="1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lang="pl-PL" altLang="pl-PL" sz="3000" b="1" dirty="0">
                <a:latin typeface="Roboto Regular"/>
                <a:ea typeface="DejaVu Sans"/>
                <a:cs typeface="Lohit Hindi"/>
              </a:rPr>
              <a:t>www.powietrze.malopolska.pl</a:t>
            </a:r>
            <a:endParaRPr lang="pl-PL" sz="3000" dirty="0">
              <a:latin typeface="Roboto Regular"/>
            </a:endParaRPr>
          </a:p>
        </p:txBody>
      </p:sp>
      <p:pic>
        <p:nvPicPr>
          <p:cNvPr id="10" name="pasted-image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8582025"/>
            <a:ext cx="4340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9957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87"/>
          <p:cNvSpPr>
            <a:spLocks noChangeArrowheads="1"/>
          </p:cNvSpPr>
          <p:nvPr/>
        </p:nvSpPr>
        <p:spPr bwMode="auto">
          <a:xfrm>
            <a:off x="838200" y="2272646"/>
            <a:ext cx="10915650" cy="6340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marL="457200" indent="-4572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742950" indent="-28575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1143000" indent="-2286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1600200" indent="-2286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2057400" indent="-2286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5146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29718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4290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38862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algn="just" eaLnBrk="1" hangingPunct="1">
              <a:spcBef>
                <a:spcPts val="2400"/>
              </a:spcBef>
              <a:buClr>
                <a:srgbClr val="CC006A"/>
              </a:buClr>
              <a:buSzTx/>
              <a:buFont typeface="Wingdings" pitchFamily="2" charset="2"/>
              <a:buChar char="§"/>
            </a:pP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Od </a:t>
            </a:r>
            <a:r>
              <a:rPr lang="pl-PL" altLang="pl-PL" sz="3200" b="1" dirty="0">
                <a:solidFill>
                  <a:srgbClr val="CC006A"/>
                </a:solidFill>
                <a:latin typeface="Palatino"/>
                <a:ea typeface="Palatino"/>
                <a:cs typeface="Palatino"/>
                <a:sym typeface="Palatino"/>
              </a:rPr>
              <a:t>485 tys. do nawet 540 tys. kotłów </a:t>
            </a:r>
            <a:r>
              <a:rPr lang="pl-PL" alt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na paliwa stałe </a:t>
            </a: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jest eksploatowanych w </a:t>
            </a:r>
            <a:r>
              <a:rPr lang="pl-PL" alt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Małopolsce</a:t>
            </a:r>
          </a:p>
          <a:p>
            <a:pPr algn="just" eaLnBrk="1" hangingPunct="1">
              <a:spcBef>
                <a:spcPts val="2400"/>
              </a:spcBef>
              <a:buClr>
                <a:srgbClr val="CC006A"/>
              </a:buClr>
              <a:buSzTx/>
              <a:buFont typeface="Wingdings" pitchFamily="2" charset="2"/>
              <a:buChar char="§"/>
            </a:pPr>
            <a:r>
              <a:rPr lang="pl-PL" alt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Większość to kotły o zasypie </a:t>
            </a: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ręcznym</a:t>
            </a:r>
            <a:r>
              <a:rPr lang="en-US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w </a:t>
            </a:r>
            <a:r>
              <a:rPr lang="pl-PL" alt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wieku </a:t>
            </a:r>
            <a:r>
              <a:rPr lang="pl-PL" altLang="pl-PL" sz="3200" b="1" dirty="0">
                <a:solidFill>
                  <a:srgbClr val="CC006A"/>
                </a:solidFill>
                <a:latin typeface="Palatino"/>
                <a:ea typeface="Palatino"/>
                <a:cs typeface="Palatino"/>
                <a:sym typeface="Palatino"/>
              </a:rPr>
              <a:t>ponad 5 </a:t>
            </a:r>
            <a:r>
              <a:rPr lang="pl-PL" altLang="pl-PL" sz="3200" b="1" dirty="0" smtClean="0">
                <a:solidFill>
                  <a:srgbClr val="CC006A"/>
                </a:solidFill>
                <a:latin typeface="Palatino"/>
                <a:ea typeface="Palatino"/>
                <a:cs typeface="Palatino"/>
                <a:sym typeface="Palatino"/>
              </a:rPr>
              <a:t>lat</a:t>
            </a:r>
          </a:p>
          <a:p>
            <a:pPr algn="just" eaLnBrk="1" hangingPunct="1">
              <a:spcBef>
                <a:spcPts val="2400"/>
              </a:spcBef>
              <a:buClr>
                <a:srgbClr val="CC006A"/>
              </a:buClr>
              <a:buSzTx/>
              <a:buFont typeface="Wingdings" pitchFamily="2" charset="2"/>
              <a:buChar char="§"/>
            </a:pPr>
            <a:r>
              <a:rPr lang="pl-PL" altLang="pl-PL" sz="3200" b="1" dirty="0" smtClean="0">
                <a:solidFill>
                  <a:srgbClr val="CC006A"/>
                </a:solidFill>
                <a:latin typeface="Palatino"/>
                <a:ea typeface="Palatino"/>
                <a:cs typeface="Palatino"/>
                <a:sym typeface="Palatino"/>
              </a:rPr>
              <a:t>Kominki </a:t>
            </a:r>
            <a:r>
              <a:rPr lang="pl-PL" alt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stosowane są </a:t>
            </a:r>
            <a:r>
              <a:rPr lang="pl-PL" altLang="pl-PL" sz="3200" b="1" dirty="0">
                <a:solidFill>
                  <a:srgbClr val="CC006A"/>
                </a:solidFill>
                <a:latin typeface="Palatino"/>
                <a:ea typeface="Palatino"/>
                <a:cs typeface="Palatino"/>
                <a:sym typeface="Palatino"/>
              </a:rPr>
              <a:t>w 12% domów </a:t>
            </a:r>
            <a:r>
              <a:rPr lang="pl-PL" alt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wykorzystujących paliwa stałe, a </a:t>
            </a:r>
            <a:r>
              <a:rPr lang="pl-PL" altLang="pl-PL" sz="3200" b="1" dirty="0">
                <a:solidFill>
                  <a:srgbClr val="CC006A"/>
                </a:solidFill>
                <a:latin typeface="Palatino"/>
                <a:ea typeface="Palatino"/>
                <a:cs typeface="Palatino"/>
                <a:sym typeface="Palatino"/>
              </a:rPr>
              <a:t>w 15% piece </a:t>
            </a:r>
            <a:r>
              <a:rPr lang="pl-PL" altLang="pl-PL" sz="3200" b="1" dirty="0" smtClean="0">
                <a:solidFill>
                  <a:srgbClr val="CC006A"/>
                </a:solidFill>
                <a:latin typeface="Palatino"/>
                <a:ea typeface="Palatino"/>
                <a:cs typeface="Palatino"/>
                <a:sym typeface="Palatino"/>
              </a:rPr>
              <a:t>kaflowe</a:t>
            </a:r>
          </a:p>
          <a:p>
            <a:pPr algn="just" eaLnBrk="1" hangingPunct="1">
              <a:spcBef>
                <a:spcPts val="2400"/>
              </a:spcBef>
              <a:buClr>
                <a:srgbClr val="CC006A"/>
              </a:buClr>
              <a:buSzTx/>
              <a:buFont typeface="Wingdings" pitchFamily="2" charset="2"/>
              <a:buChar char="§"/>
            </a:pPr>
            <a:r>
              <a:rPr lang="pl-PL" altLang="pl-PL" sz="3200" b="1" dirty="0" smtClean="0">
                <a:solidFill>
                  <a:srgbClr val="CC006A"/>
                </a:solidFill>
                <a:latin typeface="Palatino"/>
                <a:ea typeface="Palatino"/>
                <a:cs typeface="Palatino"/>
                <a:sym typeface="Palatino"/>
              </a:rPr>
              <a:t>800 </a:t>
            </a:r>
            <a:r>
              <a:rPr lang="pl-PL" altLang="pl-PL" sz="3200" b="1" dirty="0">
                <a:solidFill>
                  <a:srgbClr val="CC006A"/>
                </a:solidFill>
                <a:latin typeface="Palatino"/>
                <a:ea typeface="Palatino"/>
                <a:cs typeface="Palatino"/>
                <a:sym typeface="Palatino"/>
              </a:rPr>
              <a:t>tys. ton </a:t>
            </a:r>
            <a:r>
              <a:rPr lang="pl-PL" altLang="pl-PL" sz="3200" b="1" dirty="0" smtClean="0">
                <a:solidFill>
                  <a:srgbClr val="CC006A"/>
                </a:solidFill>
                <a:latin typeface="Palatino"/>
                <a:ea typeface="Palatino"/>
                <a:cs typeface="Palatino"/>
                <a:sym typeface="Palatino"/>
              </a:rPr>
              <a:t>mułów </a:t>
            </a: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co </a:t>
            </a:r>
            <a:r>
              <a:rPr lang="pl-PL" alt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roku trafia do sprzedaży </a:t>
            </a: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w </a:t>
            </a:r>
            <a:r>
              <a:rPr lang="pl-PL" alt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Małopolsce </a:t>
            </a: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/>
            </a:r>
            <a:b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i </a:t>
            </a:r>
            <a:r>
              <a:rPr lang="pl-PL" alt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na Śląsku </a:t>
            </a:r>
            <a:endParaRPr lang="pl-PL" altLang="pl-PL" sz="2800" dirty="0" smtClean="0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algn="just" eaLnBrk="1" hangingPunct="1">
              <a:spcBef>
                <a:spcPts val="2400"/>
              </a:spcBef>
              <a:buClr>
                <a:srgbClr val="CC006A"/>
              </a:buClr>
              <a:buSzTx/>
              <a:buFont typeface="Wingdings" pitchFamily="2" charset="2"/>
              <a:buChar char="§"/>
            </a:pP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Tylko </a:t>
            </a:r>
            <a:r>
              <a:rPr lang="pl-PL" altLang="pl-PL" sz="3200" b="1" dirty="0">
                <a:solidFill>
                  <a:srgbClr val="CC006A"/>
                </a:solidFill>
                <a:latin typeface="Palatino"/>
                <a:ea typeface="Palatino"/>
                <a:cs typeface="Palatino"/>
                <a:sym typeface="Palatino"/>
              </a:rPr>
              <a:t>8% założonego celu </a:t>
            </a:r>
            <a:r>
              <a:rPr lang="pl-PL" alt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w zakresie wymiany kotłów udało się zrealizować</a:t>
            </a:r>
            <a:r>
              <a:rPr lang="pl-PL" altLang="pl-PL" sz="2800" b="1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pl-PL" altLang="pl-PL" sz="3200" b="1" dirty="0">
                <a:solidFill>
                  <a:srgbClr val="CC006A"/>
                </a:solidFill>
                <a:latin typeface="Palatino"/>
                <a:ea typeface="Palatino"/>
                <a:cs typeface="Palatino"/>
                <a:sym typeface="Palatino"/>
              </a:rPr>
              <a:t>w gminach </a:t>
            </a:r>
            <a:endParaRPr lang="pl-PL" altLang="pl-PL" sz="3200" b="1" dirty="0" smtClean="0">
              <a:solidFill>
                <a:srgbClr val="CC006A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algn="just" eaLnBrk="1" hangingPunct="1">
              <a:spcBef>
                <a:spcPts val="2400"/>
              </a:spcBef>
              <a:buClr>
                <a:srgbClr val="CC006A"/>
              </a:buClr>
              <a:buSzTx/>
              <a:buFont typeface="Wingdings" pitchFamily="2" charset="2"/>
              <a:buChar char="§"/>
            </a:pP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Co </a:t>
            </a:r>
            <a:r>
              <a:rPr lang="pl-PL" alt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roku </a:t>
            </a:r>
            <a:r>
              <a:rPr lang="pl-PL" altLang="pl-PL" sz="3200" b="1" dirty="0">
                <a:solidFill>
                  <a:srgbClr val="CC006A"/>
                </a:solidFill>
                <a:latin typeface="Palatino"/>
                <a:ea typeface="Palatino"/>
                <a:cs typeface="Palatino"/>
                <a:sym typeface="Palatino"/>
              </a:rPr>
              <a:t>przybywa 12 </a:t>
            </a:r>
            <a:r>
              <a:rPr lang="pl-PL" altLang="pl-PL" sz="3200" b="1" dirty="0" smtClean="0">
                <a:solidFill>
                  <a:srgbClr val="CC006A"/>
                </a:solidFill>
                <a:latin typeface="Palatino"/>
                <a:ea typeface="Palatino"/>
                <a:cs typeface="Palatino"/>
                <a:sym typeface="Palatino"/>
              </a:rPr>
              <a:t>tys. </a:t>
            </a:r>
            <a:r>
              <a:rPr lang="pl-PL" alt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nowych</a:t>
            </a:r>
            <a:r>
              <a:rPr lang="pl-PL" altLang="pl-PL" sz="2800" b="1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pl-PL" alt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pozaklasowych kotłów </a:t>
            </a:r>
          </a:p>
        </p:txBody>
      </p:sp>
      <p:sp>
        <p:nvSpPr>
          <p:cNvPr id="6" name="Shape 71"/>
          <p:cNvSpPr txBox="1">
            <a:spLocks/>
          </p:cNvSpPr>
          <p:nvPr/>
        </p:nvSpPr>
        <p:spPr>
          <a:xfrm>
            <a:off x="838200" y="684213"/>
            <a:ext cx="10915650" cy="1577975"/>
          </a:xfrm>
          <a:prstGeom prst="rect">
            <a:avLst/>
          </a:prstGeom>
        </p:spPr>
        <p:txBody>
          <a:bodyPr lIns="91396" tIns="45700" rIns="91396" bIns="45700">
            <a:normAutofit fontScale="97500"/>
          </a:bodyPr>
          <a:lstStyle>
            <a:lvl1pPr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1pPr>
            <a:lvl2pPr indent="228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2pPr>
            <a:lvl3pPr indent="457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3pPr>
            <a:lvl4pPr indent="685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4pPr>
            <a:lvl5pPr indent="9144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5pPr>
            <a:lvl6pPr indent="11430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6pPr>
            <a:lvl7pPr indent="1371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7pPr>
            <a:lvl8pPr indent="1600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8pPr>
            <a:lvl9pPr indent="1828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l-PL" altLang="pl-PL" sz="3900" kern="0" dirty="0">
                <a:solidFill>
                  <a:srgbClr val="CC006A"/>
                </a:solidFill>
                <a:latin typeface="Arial" pitchFamily="34" charset="0"/>
                <a:cs typeface="Arial" pitchFamily="34" charset="0"/>
              </a:rPr>
              <a:t>Stosowanie paliw stałych w Małopolsce</a:t>
            </a:r>
          </a:p>
        </p:txBody>
      </p:sp>
      <p:pic>
        <p:nvPicPr>
          <p:cNvPr id="13316" name="pasted-image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8582025"/>
            <a:ext cx="4340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5324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71"/>
          <p:cNvSpPr txBox="1">
            <a:spLocks/>
          </p:cNvSpPr>
          <p:nvPr/>
        </p:nvSpPr>
        <p:spPr>
          <a:xfrm>
            <a:off x="838200" y="684213"/>
            <a:ext cx="10915650" cy="1577975"/>
          </a:xfrm>
          <a:prstGeom prst="rect">
            <a:avLst/>
          </a:prstGeom>
        </p:spPr>
        <p:txBody>
          <a:bodyPr lIns="91396" tIns="45700" rIns="91396" bIns="45700">
            <a:normAutofit fontScale="97500"/>
          </a:bodyPr>
          <a:lstStyle>
            <a:lvl1pPr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1pPr>
            <a:lvl2pPr indent="228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2pPr>
            <a:lvl3pPr indent="457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3pPr>
            <a:lvl4pPr indent="685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4pPr>
            <a:lvl5pPr indent="9144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5pPr>
            <a:lvl6pPr indent="11430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6pPr>
            <a:lvl7pPr indent="1371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7pPr>
            <a:lvl8pPr indent="1600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8pPr>
            <a:lvl9pPr indent="1828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l-PL" altLang="pl-PL" sz="4000" kern="0" dirty="0" smtClean="0">
                <a:solidFill>
                  <a:srgbClr val="CC006A"/>
                </a:solidFill>
                <a:latin typeface="Arial" pitchFamily="34" charset="0"/>
                <a:cs typeface="Arial" pitchFamily="34" charset="0"/>
              </a:rPr>
              <a:t>Poziom </a:t>
            </a:r>
            <a:r>
              <a:rPr lang="pl-PL" altLang="pl-PL" sz="4000" kern="0" dirty="0" err="1" smtClean="0">
                <a:solidFill>
                  <a:srgbClr val="CC006A"/>
                </a:solidFill>
                <a:latin typeface="Arial" pitchFamily="34" charset="0"/>
                <a:cs typeface="Arial" pitchFamily="34" charset="0"/>
              </a:rPr>
              <a:t>benzo</a:t>
            </a:r>
            <a:r>
              <a:rPr lang="pl-PL" altLang="pl-PL" sz="4000" kern="0" dirty="0" smtClean="0">
                <a:solidFill>
                  <a:srgbClr val="CC006A"/>
                </a:solidFill>
                <a:latin typeface="Arial" pitchFamily="34" charset="0"/>
                <a:cs typeface="Arial" pitchFamily="34" charset="0"/>
              </a:rPr>
              <a:t>(a)</a:t>
            </a:r>
            <a:r>
              <a:rPr lang="pl-PL" altLang="pl-PL" sz="4000" kern="0" dirty="0" err="1" smtClean="0">
                <a:solidFill>
                  <a:srgbClr val="CC006A"/>
                </a:solidFill>
                <a:latin typeface="Arial" pitchFamily="34" charset="0"/>
                <a:cs typeface="Arial" pitchFamily="34" charset="0"/>
              </a:rPr>
              <a:t>pirenu</a:t>
            </a:r>
            <a:r>
              <a:rPr lang="pl-PL" altLang="pl-PL" sz="4000" kern="0" dirty="0" smtClean="0">
                <a:solidFill>
                  <a:srgbClr val="CC006A"/>
                </a:solidFill>
                <a:latin typeface="Arial" pitchFamily="34" charset="0"/>
                <a:cs typeface="Arial" pitchFamily="34" charset="0"/>
              </a:rPr>
              <a:t> w Małopolsce</a:t>
            </a:r>
            <a:endParaRPr lang="pl-PL" altLang="pl-PL" sz="4000" kern="0" dirty="0">
              <a:solidFill>
                <a:srgbClr val="CC006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9" name="Picture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955191"/>
            <a:ext cx="12983264" cy="6493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87"/>
          <p:cNvSpPr>
            <a:spLocks noChangeArrowheads="1"/>
          </p:cNvSpPr>
          <p:nvPr/>
        </p:nvSpPr>
        <p:spPr bwMode="auto">
          <a:xfrm>
            <a:off x="927100" y="2375646"/>
            <a:ext cx="10826750" cy="572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marL="457200" indent="-4572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742950" indent="-28575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1143000" indent="-2286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1600200" indent="-2286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2057400" indent="-2286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5146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29718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4290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38862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algn="just" eaLnBrk="1" hangingPunct="1">
              <a:spcBef>
                <a:spcPts val="2400"/>
              </a:spcBef>
              <a:buClr>
                <a:srgbClr val="68B133"/>
              </a:buClr>
              <a:buSzTx/>
              <a:buFont typeface="Wingdings" pitchFamily="2" charset="2"/>
              <a:buChar char="§"/>
            </a:pP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Wprowadzenie </a:t>
            </a:r>
            <a:r>
              <a:rPr lang="pl-PL" altLang="pl-PL" sz="3200" b="1" dirty="0" smtClean="0">
                <a:solidFill>
                  <a:srgbClr val="68B133"/>
                </a:solidFill>
                <a:latin typeface="Palatino"/>
                <a:ea typeface="Palatino"/>
                <a:cs typeface="Palatino"/>
                <a:sym typeface="Palatino"/>
              </a:rPr>
              <a:t>norm emisji </a:t>
            </a: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dla urządzeń grzewczych dopuszczonych do stosowania</a:t>
            </a:r>
          </a:p>
          <a:p>
            <a:pPr algn="just" eaLnBrk="1" hangingPunct="1">
              <a:spcBef>
                <a:spcPts val="2400"/>
              </a:spcBef>
              <a:buClr>
                <a:srgbClr val="68B133"/>
              </a:buClr>
              <a:buSzTx/>
              <a:buFont typeface="Wingdings" pitchFamily="2" charset="2"/>
              <a:buChar char="§"/>
            </a:pP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Realizacja programów ograniczania </a:t>
            </a:r>
            <a:r>
              <a:rPr lang="pl-PL" altLang="pl-PL" sz="3200" b="1" dirty="0" smtClean="0">
                <a:solidFill>
                  <a:srgbClr val="68B133"/>
                </a:solidFill>
                <a:latin typeface="Palatino"/>
                <a:ea typeface="Palatino"/>
                <a:cs typeface="Palatino"/>
                <a:sym typeface="Palatino"/>
              </a:rPr>
              <a:t>niskiej emisji</a:t>
            </a: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, rozbudowa </a:t>
            </a:r>
            <a:r>
              <a:rPr lang="pl-PL" altLang="pl-PL" sz="3200" b="1" dirty="0" smtClean="0">
                <a:solidFill>
                  <a:srgbClr val="68B133"/>
                </a:solidFill>
                <a:latin typeface="Palatino"/>
                <a:ea typeface="Palatino"/>
                <a:cs typeface="Palatino"/>
                <a:sym typeface="Palatino"/>
              </a:rPr>
              <a:t>sieci ciepłowniczych i gazowych</a:t>
            </a:r>
            <a:endParaRPr lang="pl-PL" altLang="pl-PL" sz="2800" dirty="0" smtClean="0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algn="just" eaLnBrk="1" hangingPunct="1">
              <a:spcBef>
                <a:spcPts val="2400"/>
              </a:spcBef>
              <a:buClr>
                <a:srgbClr val="68B133"/>
              </a:buClr>
              <a:buSzTx/>
              <a:buFont typeface="Wingdings" pitchFamily="2" charset="2"/>
              <a:buChar char="§"/>
            </a:pP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Wykorzystanie </a:t>
            </a:r>
            <a:r>
              <a:rPr lang="pl-PL" altLang="pl-PL" sz="3200" b="1" dirty="0" smtClean="0">
                <a:solidFill>
                  <a:srgbClr val="68B133"/>
                </a:solidFill>
                <a:latin typeface="Palatino"/>
                <a:ea typeface="Palatino"/>
                <a:cs typeface="Palatino"/>
                <a:sym typeface="Palatino"/>
              </a:rPr>
              <a:t>odnawialnych źródeł energii</a:t>
            </a: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,</a:t>
            </a:r>
          </a:p>
          <a:p>
            <a:pPr algn="just" eaLnBrk="1" hangingPunct="1">
              <a:spcBef>
                <a:spcPts val="2400"/>
              </a:spcBef>
              <a:buClr>
                <a:srgbClr val="68B133"/>
              </a:buClr>
              <a:buSzTx/>
              <a:buFont typeface="Wingdings" pitchFamily="2" charset="2"/>
              <a:buChar char="§"/>
            </a:pPr>
            <a:r>
              <a:rPr lang="pl-PL" altLang="pl-PL" sz="3200" b="1" dirty="0" smtClean="0">
                <a:solidFill>
                  <a:srgbClr val="68B133"/>
                </a:solidFill>
                <a:latin typeface="Palatino"/>
                <a:ea typeface="Palatino"/>
                <a:cs typeface="Palatino"/>
                <a:sym typeface="Palatino"/>
              </a:rPr>
              <a:t>Termomodernizacja</a:t>
            </a: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 budynków i wspieranie </a:t>
            </a:r>
            <a:r>
              <a:rPr lang="pl-PL" altLang="pl-PL" sz="3200" b="1" dirty="0" smtClean="0">
                <a:solidFill>
                  <a:srgbClr val="68B133"/>
                </a:solidFill>
                <a:latin typeface="Palatino"/>
                <a:ea typeface="Palatino"/>
                <a:cs typeface="Palatino"/>
                <a:sym typeface="Palatino"/>
              </a:rPr>
              <a:t>energooszczędnego budownictwa</a:t>
            </a:r>
            <a:endParaRPr lang="pl-PL" altLang="pl-PL" sz="2800" dirty="0" smtClean="0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algn="just" eaLnBrk="1" hangingPunct="1">
              <a:spcBef>
                <a:spcPts val="2400"/>
              </a:spcBef>
              <a:buClr>
                <a:srgbClr val="68B133"/>
              </a:buClr>
              <a:buSzTx/>
              <a:buFont typeface="Wingdings" pitchFamily="2" charset="2"/>
              <a:buChar char="§"/>
            </a:pPr>
            <a:r>
              <a:rPr lang="pl-PL" altLang="pl-PL" sz="3200" b="1" dirty="0" smtClean="0">
                <a:solidFill>
                  <a:srgbClr val="68B133"/>
                </a:solidFill>
                <a:latin typeface="Palatino"/>
                <a:ea typeface="Palatino"/>
                <a:cs typeface="Palatino"/>
                <a:sym typeface="Palatino"/>
              </a:rPr>
              <a:t>Wyeliminowanie</a:t>
            </a: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 procederu </a:t>
            </a:r>
            <a:r>
              <a:rPr lang="pl-PL" altLang="pl-PL" sz="3200" b="1" dirty="0" smtClean="0">
                <a:solidFill>
                  <a:srgbClr val="68B133"/>
                </a:solidFill>
                <a:latin typeface="Palatino"/>
                <a:ea typeface="Palatino"/>
                <a:cs typeface="Palatino"/>
                <a:sym typeface="Palatino"/>
              </a:rPr>
              <a:t>spalania odpadów </a:t>
            </a: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poprzez prowadzenie kontroli we wszystkich gminach</a:t>
            </a:r>
          </a:p>
        </p:txBody>
      </p:sp>
      <p:sp>
        <p:nvSpPr>
          <p:cNvPr id="6" name="Shape 71"/>
          <p:cNvSpPr txBox="1">
            <a:spLocks/>
          </p:cNvSpPr>
          <p:nvPr/>
        </p:nvSpPr>
        <p:spPr>
          <a:xfrm>
            <a:off x="506413" y="684214"/>
            <a:ext cx="11247437" cy="957018"/>
          </a:xfrm>
          <a:prstGeom prst="rect">
            <a:avLst/>
          </a:prstGeom>
        </p:spPr>
        <p:txBody>
          <a:bodyPr lIns="91396" tIns="45700" rIns="91396" bIns="45700">
            <a:normAutofit fontScale="97500"/>
          </a:bodyPr>
          <a:lstStyle>
            <a:lvl1pPr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1pPr>
            <a:lvl2pPr indent="228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2pPr>
            <a:lvl3pPr indent="457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3pPr>
            <a:lvl4pPr indent="685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4pPr>
            <a:lvl5pPr indent="9144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5pPr>
            <a:lvl6pPr indent="11430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6pPr>
            <a:lvl7pPr indent="1371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7pPr>
            <a:lvl8pPr indent="1600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8pPr>
            <a:lvl9pPr indent="1828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l-PL" altLang="pl-PL" sz="3800" kern="0" dirty="0" smtClean="0">
                <a:solidFill>
                  <a:srgbClr val="6CB333"/>
                </a:solidFill>
                <a:latin typeface="Arial" pitchFamily="34" charset="0"/>
                <a:cs typeface="Arial" pitchFamily="34" charset="0"/>
              </a:rPr>
              <a:t>Działania w ramach Programu ochrony powietrza</a:t>
            </a:r>
            <a:endParaRPr lang="pl-PL" altLang="pl-PL" sz="3800" kern="0" dirty="0">
              <a:solidFill>
                <a:srgbClr val="6CB3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6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8582025"/>
            <a:ext cx="4340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108193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87"/>
          <p:cNvSpPr>
            <a:spLocks noChangeArrowheads="1"/>
          </p:cNvSpPr>
          <p:nvPr/>
        </p:nvSpPr>
        <p:spPr bwMode="auto">
          <a:xfrm>
            <a:off x="914400" y="2210998"/>
            <a:ext cx="10839450" cy="615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marL="457200" indent="-4572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742950" indent="-28575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1143000" indent="-2286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1600200" indent="-2286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2057400" indent="-2286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5146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29718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4290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38862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algn="just" eaLnBrk="1" hangingPunct="1">
              <a:spcBef>
                <a:spcPts val="2400"/>
              </a:spcBef>
              <a:buClr>
                <a:srgbClr val="68B133"/>
              </a:buClr>
              <a:buSzTx/>
              <a:buFont typeface="Wingdings" pitchFamily="2" charset="2"/>
              <a:buChar char="§"/>
            </a:pP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Poprawa organizacji ruchu samochodowego w miastach poprzez budowę </a:t>
            </a:r>
            <a:r>
              <a:rPr lang="pl-PL" altLang="pl-PL" sz="3200" b="1" dirty="0" smtClean="0">
                <a:solidFill>
                  <a:srgbClr val="68B133"/>
                </a:solidFill>
                <a:latin typeface="Palatino"/>
                <a:ea typeface="Palatino"/>
                <a:cs typeface="Palatino"/>
                <a:sym typeface="Palatino"/>
              </a:rPr>
              <a:t>parkingów </a:t>
            </a:r>
            <a:r>
              <a:rPr lang="pl-PL" altLang="pl-PL" sz="3200" b="1" dirty="0" err="1" smtClean="0">
                <a:solidFill>
                  <a:srgbClr val="68B133"/>
                </a:solidFill>
                <a:latin typeface="Palatino"/>
                <a:ea typeface="Palatino"/>
                <a:cs typeface="Palatino"/>
                <a:sym typeface="Palatino"/>
              </a:rPr>
              <a:t>Park&amp;Ride</a:t>
            </a: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, strefy </a:t>
            </a:r>
            <a:r>
              <a:rPr lang="pl-PL" altLang="pl-PL" sz="3200" b="1" dirty="0" smtClean="0">
                <a:solidFill>
                  <a:srgbClr val="68B133"/>
                </a:solidFill>
                <a:latin typeface="Palatino"/>
                <a:ea typeface="Palatino"/>
                <a:cs typeface="Palatino"/>
                <a:sym typeface="Palatino"/>
              </a:rPr>
              <a:t>płatnego parkowania</a:t>
            </a: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, strefy </a:t>
            </a:r>
            <a:r>
              <a:rPr lang="pl-PL" altLang="pl-PL" sz="3200" b="1" dirty="0" smtClean="0">
                <a:solidFill>
                  <a:srgbClr val="68B133"/>
                </a:solidFill>
                <a:latin typeface="Palatino"/>
                <a:ea typeface="Palatino"/>
                <a:cs typeface="Palatino"/>
                <a:sym typeface="Palatino"/>
              </a:rPr>
              <a:t>ograniczonego ruchu</a:t>
            </a:r>
            <a:endParaRPr lang="pl-PL" altLang="pl-PL" sz="3200" b="1" dirty="0" smtClean="0">
              <a:solidFill>
                <a:srgbClr val="009FD5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algn="just" eaLnBrk="1" hangingPunct="1">
              <a:spcBef>
                <a:spcPts val="2400"/>
              </a:spcBef>
              <a:buClr>
                <a:srgbClr val="68B133"/>
              </a:buClr>
              <a:buSzTx/>
              <a:buFont typeface="Wingdings" pitchFamily="2" charset="2"/>
              <a:buChar char="§"/>
            </a:pP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Ograniczenie emisji komunikacyjnej poprzez m.in. ścisły </a:t>
            </a:r>
            <a:r>
              <a:rPr lang="pl-PL" altLang="pl-PL" sz="3200" b="1" dirty="0" smtClean="0">
                <a:solidFill>
                  <a:srgbClr val="68B133"/>
                </a:solidFill>
                <a:latin typeface="Palatino"/>
                <a:ea typeface="Palatino"/>
                <a:cs typeface="Palatino"/>
                <a:sym typeface="Palatino"/>
              </a:rPr>
              <a:t>nadzór nad stacjami diagnostycznymi pojazdów </a:t>
            </a:r>
            <a:br>
              <a:rPr lang="pl-PL" altLang="pl-PL" sz="3200" b="1" dirty="0" smtClean="0">
                <a:solidFill>
                  <a:srgbClr val="68B133"/>
                </a:solidFill>
                <a:latin typeface="Palatino"/>
                <a:ea typeface="Palatino"/>
                <a:cs typeface="Palatino"/>
                <a:sym typeface="Palatino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i ograniczenie emisji wtórnej poprzez </a:t>
            </a:r>
            <a:r>
              <a:rPr lang="pl-PL" altLang="pl-PL" sz="3200" b="1" dirty="0" smtClean="0">
                <a:solidFill>
                  <a:srgbClr val="68B133"/>
                </a:solidFill>
                <a:latin typeface="Palatino"/>
                <a:ea typeface="Palatino"/>
                <a:cs typeface="Palatino"/>
                <a:sym typeface="Palatino"/>
              </a:rPr>
              <a:t>zmywanie ulic</a:t>
            </a:r>
            <a:endParaRPr lang="pl-PL" altLang="pl-PL" sz="2800" dirty="0" smtClean="0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algn="just" eaLnBrk="1" hangingPunct="1">
              <a:spcBef>
                <a:spcPts val="2400"/>
              </a:spcBef>
              <a:buClr>
                <a:srgbClr val="68B133"/>
              </a:buClr>
              <a:buSzTx/>
              <a:buFont typeface="Wingdings" pitchFamily="2" charset="2"/>
              <a:buChar char="§"/>
            </a:pP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Szczególny nadzór nad </a:t>
            </a:r>
            <a:r>
              <a:rPr lang="pl-PL" altLang="pl-PL" sz="3200" b="1" dirty="0" smtClean="0">
                <a:solidFill>
                  <a:srgbClr val="68B133"/>
                </a:solidFill>
                <a:latin typeface="Palatino"/>
                <a:ea typeface="Palatino"/>
                <a:cs typeface="Palatino"/>
                <a:sym typeface="Palatino"/>
              </a:rPr>
              <a:t>działalnością przemysłu </a:t>
            </a:r>
            <a:br>
              <a:rPr lang="pl-PL" altLang="pl-PL" sz="3200" b="1" dirty="0" smtClean="0">
                <a:solidFill>
                  <a:srgbClr val="68B133"/>
                </a:solidFill>
                <a:latin typeface="Palatino"/>
                <a:ea typeface="Palatino"/>
                <a:cs typeface="Palatino"/>
                <a:sym typeface="Palatino"/>
              </a:rPr>
            </a:b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na obszarach złej jakości powietrza</a:t>
            </a:r>
          </a:p>
          <a:p>
            <a:pPr algn="just" eaLnBrk="1" hangingPunct="1">
              <a:spcBef>
                <a:spcPts val="2400"/>
              </a:spcBef>
              <a:buClr>
                <a:srgbClr val="68B133"/>
              </a:buClr>
              <a:buSzTx/>
              <a:buFont typeface="Wingdings" pitchFamily="2" charset="2"/>
              <a:buChar char="§"/>
            </a:pP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Prowadzenie </a:t>
            </a:r>
            <a:r>
              <a:rPr lang="pl-PL" altLang="pl-PL" sz="3200" b="1" dirty="0" smtClean="0">
                <a:solidFill>
                  <a:srgbClr val="68B133"/>
                </a:solidFill>
                <a:latin typeface="Palatino"/>
                <a:ea typeface="Palatino"/>
                <a:cs typeface="Palatino"/>
                <a:sym typeface="Palatino"/>
              </a:rPr>
              <a:t>edukacji ekologicznej</a:t>
            </a:r>
            <a:r>
              <a:rPr lang="pl-PL" altLang="pl-PL" sz="2800" dirty="0" smtClean="0">
                <a:solidFill>
                  <a:srgbClr val="68B133"/>
                </a:solidFill>
                <a:latin typeface="Palatino"/>
                <a:ea typeface="Palatino"/>
                <a:cs typeface="Palatino"/>
                <a:sym typeface="Palatino"/>
              </a:rPr>
              <a:t> </a:t>
            </a: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i </a:t>
            </a:r>
            <a:r>
              <a:rPr lang="pl-PL" altLang="pl-PL" sz="3200" b="1" dirty="0" smtClean="0">
                <a:solidFill>
                  <a:srgbClr val="68B133"/>
                </a:solidFill>
                <a:latin typeface="Palatino"/>
                <a:ea typeface="Palatino"/>
                <a:cs typeface="Palatino"/>
                <a:sym typeface="Palatino"/>
              </a:rPr>
              <a:t>planowania przestrzennego</a:t>
            </a: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 uwzględniającego priorytety ochrony powietrza</a:t>
            </a:r>
            <a:endParaRPr lang="pl-PL" altLang="pl-PL" sz="3200" b="1" dirty="0">
              <a:solidFill>
                <a:srgbClr val="009FD5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" name="Shape 71"/>
          <p:cNvSpPr txBox="1">
            <a:spLocks/>
          </p:cNvSpPr>
          <p:nvPr/>
        </p:nvSpPr>
        <p:spPr>
          <a:xfrm>
            <a:off x="506413" y="684214"/>
            <a:ext cx="11247437" cy="957018"/>
          </a:xfrm>
          <a:prstGeom prst="rect">
            <a:avLst/>
          </a:prstGeom>
        </p:spPr>
        <p:txBody>
          <a:bodyPr lIns="91396" tIns="45700" rIns="91396" bIns="45700">
            <a:normAutofit fontScale="97500"/>
          </a:bodyPr>
          <a:lstStyle>
            <a:lvl1pPr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1pPr>
            <a:lvl2pPr indent="228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2pPr>
            <a:lvl3pPr indent="457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3pPr>
            <a:lvl4pPr indent="685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4pPr>
            <a:lvl5pPr indent="9144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5pPr>
            <a:lvl6pPr indent="11430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6pPr>
            <a:lvl7pPr indent="1371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7pPr>
            <a:lvl8pPr indent="1600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8pPr>
            <a:lvl9pPr indent="1828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l-PL" altLang="pl-PL" sz="3800" kern="0" dirty="0" smtClean="0">
                <a:solidFill>
                  <a:srgbClr val="6CB333"/>
                </a:solidFill>
                <a:latin typeface="Arial" pitchFamily="34" charset="0"/>
                <a:cs typeface="Arial" pitchFamily="34" charset="0"/>
              </a:rPr>
              <a:t>Działania w ramach Programu ochrony powietrza</a:t>
            </a:r>
            <a:endParaRPr lang="pl-PL" altLang="pl-PL" sz="3800" kern="0" dirty="0">
              <a:solidFill>
                <a:srgbClr val="6CB3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6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8582025"/>
            <a:ext cx="4340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633777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87"/>
          <p:cNvSpPr>
            <a:spLocks noChangeArrowheads="1"/>
          </p:cNvSpPr>
          <p:nvPr/>
        </p:nvSpPr>
        <p:spPr bwMode="auto">
          <a:xfrm>
            <a:off x="838200" y="1934051"/>
            <a:ext cx="10915650" cy="664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marL="457200" indent="-4572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742950" indent="-28575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1143000" indent="-2286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1600200" indent="-2286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2057400" indent="-2286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5146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29718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4290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38862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algn="just" eaLnBrk="1" hangingPunct="1">
              <a:spcBef>
                <a:spcPts val="2000"/>
              </a:spcBef>
              <a:buClr>
                <a:srgbClr val="009FD5"/>
              </a:buClr>
              <a:buSzTx/>
              <a:buFont typeface="Wingdings" pitchFamily="2" charset="2"/>
              <a:buChar char="§"/>
            </a:pPr>
            <a:r>
              <a:rPr lang="pl-PL" altLang="pl-PL" sz="3200" b="1" dirty="0">
                <a:solidFill>
                  <a:srgbClr val="009FD5"/>
                </a:solidFill>
                <a:latin typeface="Palatino"/>
                <a:ea typeface="Palatino"/>
                <a:cs typeface="Palatino"/>
                <a:sym typeface="Palatino"/>
              </a:rPr>
              <a:t>15 stycznia 2016 r. </a:t>
            </a:r>
            <a:r>
              <a:rPr lang="pl-PL" alt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Sejmik Województwa Małopolskiego </a:t>
            </a: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uchwałą nr XVIII/243/16 wprowadził na </a:t>
            </a:r>
            <a:r>
              <a:rPr lang="pl-PL" alt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obszarze Gminy Miejskiej Kraków </a:t>
            </a: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ograniczenia </a:t>
            </a:r>
            <a:r>
              <a:rPr lang="pl-PL" alt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w zakresie eksploatacji instalacji, w których następuje spalanie </a:t>
            </a: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paliw</a:t>
            </a:r>
          </a:p>
          <a:p>
            <a:pPr algn="just" eaLnBrk="1" hangingPunct="1">
              <a:spcBef>
                <a:spcPts val="2000"/>
              </a:spcBef>
              <a:buClr>
                <a:srgbClr val="009FD5"/>
              </a:buClr>
              <a:buSzTx/>
              <a:buFont typeface="Wingdings" pitchFamily="2" charset="2"/>
              <a:buChar char="§"/>
            </a:pPr>
            <a:r>
              <a:rPr lang="pl-PL" alt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u</a:t>
            </a: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chwała </a:t>
            </a:r>
            <a:r>
              <a:rPr lang="pl-PL" alt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wprowadziła </a:t>
            </a:r>
            <a:r>
              <a:rPr lang="pl-PL" altLang="pl-PL" sz="3200" b="1" dirty="0">
                <a:solidFill>
                  <a:srgbClr val="009FD5"/>
                </a:solidFill>
                <a:latin typeface="Palatino"/>
                <a:ea typeface="Palatino"/>
                <a:cs typeface="Palatino"/>
                <a:sym typeface="Palatino"/>
              </a:rPr>
              <a:t>całkowity zakaz stosowania paliw stałych w piecach, kotłach i kominkach </a:t>
            </a:r>
            <a:r>
              <a:rPr lang="pl-PL" alt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na obszarze Krakowa </a:t>
            </a:r>
            <a:r>
              <a:rPr lang="pl-PL" altLang="pl-PL" sz="3200" b="1" dirty="0">
                <a:solidFill>
                  <a:srgbClr val="009FD5"/>
                </a:solidFill>
                <a:latin typeface="Palatino"/>
                <a:ea typeface="Palatino"/>
                <a:cs typeface="Palatino"/>
                <a:sym typeface="Palatino"/>
              </a:rPr>
              <a:t>od 1 września 2019 </a:t>
            </a:r>
            <a:r>
              <a:rPr lang="pl-PL" altLang="pl-PL" sz="3200" b="1" dirty="0" smtClean="0">
                <a:solidFill>
                  <a:srgbClr val="009FD5"/>
                </a:solidFill>
                <a:latin typeface="Palatino"/>
                <a:ea typeface="Palatino"/>
                <a:cs typeface="Palatino"/>
                <a:sym typeface="Palatino"/>
              </a:rPr>
              <a:t>roku</a:t>
            </a:r>
          </a:p>
          <a:p>
            <a:pPr algn="just" eaLnBrk="1" hangingPunct="1">
              <a:spcBef>
                <a:spcPts val="2000"/>
              </a:spcBef>
              <a:buClr>
                <a:srgbClr val="009FD5"/>
              </a:buClr>
              <a:buSzTx/>
              <a:buFont typeface="Wingdings" pitchFamily="2" charset="2"/>
              <a:buChar char="§"/>
            </a:pPr>
            <a:r>
              <a:rPr lang="pl-PL" altLang="pl-PL" sz="2800" dirty="0">
                <a:solidFill>
                  <a:srgbClr val="000000"/>
                </a:solidFill>
                <a:latin typeface="Palatino"/>
                <a:ea typeface="Palatino"/>
                <a:cs typeface="Arial" panose="020B0604020202020204" pitchFamily="34" charset="0"/>
                <a:sym typeface="Palatino"/>
              </a:rPr>
              <a:t>d</a:t>
            </a: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Arial" panose="020B0604020202020204" pitchFamily="34" charset="0"/>
                <a:sym typeface="Palatino"/>
              </a:rPr>
              <a:t>opuszcza się stosowanie </a:t>
            </a:r>
            <a:r>
              <a:rPr lang="pl-PL" altLang="pl-PL" sz="3200" b="1" dirty="0" smtClean="0">
                <a:solidFill>
                  <a:srgbClr val="009FD5"/>
                </a:solidFill>
                <a:latin typeface="Palatino"/>
                <a:ea typeface="Palatino"/>
                <a:cs typeface="Palatino"/>
                <a:sym typeface="Palatino"/>
              </a:rPr>
              <a:t>paliwa </a:t>
            </a:r>
            <a:r>
              <a:rPr lang="pl-PL" altLang="pl-PL" sz="3200" b="1" dirty="0">
                <a:solidFill>
                  <a:srgbClr val="009FD5"/>
                </a:solidFill>
                <a:latin typeface="Palatino"/>
                <a:ea typeface="Palatino"/>
                <a:cs typeface="Palatino"/>
                <a:sym typeface="Palatino"/>
              </a:rPr>
              <a:t>gazowego </a:t>
            </a:r>
            <a:r>
              <a:rPr lang="pl-PL" altLang="pl-PL" sz="2800" dirty="0">
                <a:solidFill>
                  <a:srgbClr val="000000"/>
                </a:solidFill>
                <a:latin typeface="Palatino"/>
                <a:ea typeface="Palatino"/>
                <a:cs typeface="Arial" panose="020B0604020202020204" pitchFamily="34" charset="0"/>
                <a:sym typeface="Palatino"/>
              </a:rPr>
              <a:t>oraz </a:t>
            </a:r>
            <a:r>
              <a:rPr lang="pl-PL" altLang="pl-PL" sz="3200" b="1" dirty="0">
                <a:solidFill>
                  <a:srgbClr val="009FD5"/>
                </a:solidFill>
                <a:latin typeface="Palatino"/>
                <a:ea typeface="Palatino"/>
                <a:cs typeface="Palatino"/>
                <a:sym typeface="Palatino"/>
              </a:rPr>
              <a:t>lekkiego oleju </a:t>
            </a:r>
            <a:r>
              <a:rPr lang="pl-PL" altLang="pl-PL" sz="3200" b="1" dirty="0" smtClean="0">
                <a:solidFill>
                  <a:srgbClr val="009FD5"/>
                </a:solidFill>
                <a:latin typeface="Palatino"/>
                <a:ea typeface="Palatino"/>
                <a:cs typeface="Palatino"/>
                <a:sym typeface="Palatino"/>
              </a:rPr>
              <a:t>opałowego</a:t>
            </a:r>
          </a:p>
          <a:p>
            <a:pPr algn="just" eaLnBrk="1" hangingPunct="1">
              <a:spcBef>
                <a:spcPts val="2000"/>
              </a:spcBef>
              <a:buClr>
                <a:srgbClr val="009FD5"/>
              </a:buClr>
              <a:buSzTx/>
              <a:buFont typeface="Wingdings" pitchFamily="2" charset="2"/>
              <a:buChar char="§"/>
            </a:pPr>
            <a:r>
              <a:rPr 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uchwała </a:t>
            </a:r>
            <a:r>
              <a:rPr 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została </a:t>
            </a:r>
            <a:r>
              <a:rPr lang="pl-PL" sz="3200" b="1" dirty="0">
                <a:solidFill>
                  <a:srgbClr val="009FD5"/>
                </a:solidFill>
                <a:latin typeface="Palatino"/>
                <a:ea typeface="Palatino"/>
                <a:cs typeface="Palatino"/>
                <a:sym typeface="Palatino"/>
              </a:rPr>
              <a:t>zaskarżona do WSA</a:t>
            </a:r>
            <a:r>
              <a:rPr lang="pl-PL" sz="3200" b="1" dirty="0">
                <a:solidFill>
                  <a:srgbClr val="003399"/>
                </a:solidFill>
                <a:latin typeface="Palatino"/>
                <a:ea typeface="Palatino"/>
                <a:cs typeface="Palatino"/>
                <a:sym typeface="Palatino"/>
              </a:rPr>
              <a:t>. </a:t>
            </a:r>
            <a:r>
              <a:rPr 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</a:rPr>
              <a:t>WSA </a:t>
            </a:r>
            <a:r>
              <a:rPr 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</a:rPr>
              <a:t>oddalił 4 skargi na uchwałę </a:t>
            </a:r>
            <a:r>
              <a:rPr lang="pl-PL" sz="3200" b="1" dirty="0">
                <a:solidFill>
                  <a:srgbClr val="009FD5"/>
                </a:solidFill>
                <a:latin typeface="Palatino"/>
                <a:ea typeface="Palatino"/>
                <a:cs typeface="Palatino"/>
              </a:rPr>
              <a:t>potwierdzając, iż uchwała jest zgodna </a:t>
            </a:r>
            <a:r>
              <a:rPr lang="pl-PL" sz="3200" b="1" dirty="0" smtClean="0">
                <a:solidFill>
                  <a:srgbClr val="009FD5"/>
                </a:solidFill>
                <a:latin typeface="Palatino"/>
                <a:ea typeface="Palatino"/>
                <a:cs typeface="Palatino"/>
              </a:rPr>
              <a:t/>
            </a:r>
            <a:br>
              <a:rPr lang="pl-PL" sz="3200" b="1" dirty="0" smtClean="0">
                <a:solidFill>
                  <a:srgbClr val="009FD5"/>
                </a:solidFill>
                <a:latin typeface="Palatino"/>
                <a:ea typeface="Palatino"/>
                <a:cs typeface="Palatino"/>
              </a:rPr>
            </a:br>
            <a:r>
              <a:rPr lang="pl-PL" sz="3200" b="1" dirty="0" smtClean="0">
                <a:solidFill>
                  <a:srgbClr val="009FD5"/>
                </a:solidFill>
                <a:latin typeface="Palatino"/>
                <a:ea typeface="Palatino"/>
                <a:cs typeface="Palatino"/>
              </a:rPr>
              <a:t>z </a:t>
            </a:r>
            <a:r>
              <a:rPr lang="pl-PL" sz="3200" b="1" dirty="0">
                <a:solidFill>
                  <a:srgbClr val="009FD5"/>
                </a:solidFill>
                <a:latin typeface="Palatino"/>
                <a:ea typeface="Palatino"/>
                <a:cs typeface="Palatino"/>
              </a:rPr>
              <a:t>prawem, spełnia wymagania ustawy </a:t>
            </a:r>
            <a:r>
              <a:rPr lang="pl-PL" sz="3200" b="1" dirty="0" err="1" smtClean="0">
                <a:solidFill>
                  <a:srgbClr val="009FD5"/>
                </a:solidFill>
                <a:latin typeface="Palatino"/>
                <a:ea typeface="Palatino"/>
                <a:cs typeface="Palatino"/>
              </a:rPr>
              <a:t>Poś</a:t>
            </a:r>
            <a:endParaRPr lang="pl-PL" altLang="pl-PL" sz="3200" b="1" dirty="0">
              <a:solidFill>
                <a:srgbClr val="009FD5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" name="Shape 71"/>
          <p:cNvSpPr txBox="1">
            <a:spLocks/>
          </p:cNvSpPr>
          <p:nvPr/>
        </p:nvSpPr>
        <p:spPr>
          <a:xfrm>
            <a:off x="838200" y="684213"/>
            <a:ext cx="10915650" cy="1577975"/>
          </a:xfrm>
          <a:prstGeom prst="rect">
            <a:avLst/>
          </a:prstGeom>
        </p:spPr>
        <p:txBody>
          <a:bodyPr lIns="91396" tIns="45700" rIns="91396" bIns="45700">
            <a:normAutofit fontScale="97500"/>
          </a:bodyPr>
          <a:lstStyle>
            <a:lvl1pPr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1pPr>
            <a:lvl2pPr indent="228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2pPr>
            <a:lvl3pPr indent="457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3pPr>
            <a:lvl4pPr indent="685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4pPr>
            <a:lvl5pPr indent="9144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5pPr>
            <a:lvl6pPr indent="11430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6pPr>
            <a:lvl7pPr indent="1371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7pPr>
            <a:lvl8pPr indent="1600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8pPr>
            <a:lvl9pPr indent="1828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l-PL" altLang="pl-PL" sz="4000" kern="0" dirty="0" smtClean="0">
                <a:solidFill>
                  <a:srgbClr val="009FD5"/>
                </a:solidFill>
                <a:latin typeface="Arial" pitchFamily="34" charset="0"/>
                <a:cs typeface="Arial" pitchFamily="34" charset="0"/>
              </a:rPr>
              <a:t>Uchwała antysmogowa </a:t>
            </a:r>
            <a:r>
              <a:rPr lang="pl-PL" altLang="pl-PL" sz="4000" kern="0" dirty="0">
                <a:solidFill>
                  <a:srgbClr val="009FD5"/>
                </a:solidFill>
                <a:latin typeface="Arial" pitchFamily="34" charset="0"/>
                <a:cs typeface="Arial" pitchFamily="34" charset="0"/>
              </a:rPr>
              <a:t>dla Krakowa </a:t>
            </a:r>
          </a:p>
        </p:txBody>
      </p:sp>
      <p:pic>
        <p:nvPicPr>
          <p:cNvPr id="12292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8582025"/>
            <a:ext cx="4340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87"/>
          <p:cNvSpPr>
            <a:spLocks noChangeArrowheads="1"/>
          </p:cNvSpPr>
          <p:nvPr/>
        </p:nvSpPr>
        <p:spPr bwMode="auto">
          <a:xfrm>
            <a:off x="927100" y="2548121"/>
            <a:ext cx="10826750" cy="4001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marL="457200" indent="-4572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742950" indent="-28575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1143000" indent="-2286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1600200" indent="-2286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2057400" indent="-2286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5146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29718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4290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38862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algn="just" eaLnBrk="1" hangingPunct="1">
              <a:spcBef>
                <a:spcPts val="2400"/>
              </a:spcBef>
              <a:buClr>
                <a:srgbClr val="009FD5"/>
              </a:buClr>
              <a:buSzTx/>
              <a:buFont typeface="Wingdings" pitchFamily="2" charset="2"/>
              <a:buChar char="§"/>
            </a:pPr>
            <a:r>
              <a:rPr lang="pl-PL" altLang="pl-PL" sz="3200" b="1" dirty="0" smtClean="0">
                <a:solidFill>
                  <a:srgbClr val="009FD5"/>
                </a:solidFill>
                <a:latin typeface="Palatino"/>
                <a:ea typeface="Palatino"/>
                <a:cs typeface="Palatino"/>
                <a:sym typeface="Palatino"/>
              </a:rPr>
              <a:t>23 stycznia 2017 </a:t>
            </a:r>
            <a:r>
              <a:rPr lang="pl-PL" altLang="pl-PL" sz="3200" b="1" dirty="0">
                <a:solidFill>
                  <a:srgbClr val="009FD5"/>
                </a:solidFill>
                <a:latin typeface="Palatino"/>
                <a:ea typeface="Palatino"/>
                <a:cs typeface="Palatino"/>
                <a:sym typeface="Palatino"/>
              </a:rPr>
              <a:t>r. </a:t>
            </a:r>
            <a:r>
              <a:rPr lang="pl-PL" alt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Sejmik Województwa Małopolskiego </a:t>
            </a: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uchwałą nr XXXII/452/17 wprowadził na </a:t>
            </a:r>
            <a:r>
              <a:rPr lang="pl-PL" altLang="pl-PL" sz="2800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obszarze </a:t>
            </a: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województwa małopolskiego ograniczenia i zakazy w zakresie eksploatacji instalacji, w których następuje spalanie paliw</a:t>
            </a:r>
          </a:p>
          <a:p>
            <a:pPr algn="just" eaLnBrk="1" hangingPunct="1">
              <a:spcBef>
                <a:spcPts val="2400"/>
              </a:spcBef>
              <a:buClr>
                <a:srgbClr val="009FD5"/>
              </a:buClr>
              <a:buSzTx/>
              <a:buFont typeface="Wingdings" pitchFamily="2" charset="2"/>
              <a:buChar char="§"/>
            </a:pP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uchwała </a:t>
            </a:r>
            <a:r>
              <a:rPr lang="pl-PL" altLang="pl-PL" sz="3200" b="1" dirty="0">
                <a:solidFill>
                  <a:srgbClr val="009FD5"/>
                </a:solidFill>
                <a:latin typeface="Palatino"/>
                <a:ea typeface="Palatino"/>
                <a:cs typeface="Palatino"/>
                <a:sym typeface="Palatino"/>
              </a:rPr>
              <a:t>nie zakazuje stosowania paliw stałych </a:t>
            </a: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za wyjątkiem paliw złej jakości (muły i floty węglowe) oraz zobowiązuje mieszkańców do </a:t>
            </a:r>
            <a:r>
              <a:rPr lang="pl-PL" altLang="pl-PL" sz="3200" b="1" dirty="0">
                <a:solidFill>
                  <a:srgbClr val="009FD5"/>
                </a:solidFill>
                <a:latin typeface="Palatino"/>
                <a:ea typeface="Palatino"/>
                <a:cs typeface="Palatino"/>
                <a:sym typeface="Palatino"/>
              </a:rPr>
              <a:t>stosowania urządzeń grzewczych spełniających </a:t>
            </a:r>
            <a:r>
              <a:rPr lang="pl-PL" altLang="pl-PL" sz="3200" b="1" dirty="0" smtClean="0">
                <a:solidFill>
                  <a:srgbClr val="009FD5"/>
                </a:solidFill>
                <a:latin typeface="Palatino"/>
                <a:ea typeface="Palatino"/>
                <a:cs typeface="Palatino"/>
                <a:sym typeface="Palatino"/>
              </a:rPr>
              <a:t>wymogi </a:t>
            </a:r>
            <a:r>
              <a:rPr lang="pl-PL" altLang="pl-PL" sz="3200" b="1" dirty="0" err="1" smtClean="0">
                <a:solidFill>
                  <a:srgbClr val="009FD5"/>
                </a:solidFill>
                <a:latin typeface="Palatino"/>
                <a:ea typeface="Palatino"/>
                <a:cs typeface="Palatino"/>
                <a:sym typeface="Palatino"/>
              </a:rPr>
              <a:t>ekoprojektu</a:t>
            </a:r>
            <a:endParaRPr lang="pl-PL" altLang="pl-PL" sz="3200" b="1" dirty="0">
              <a:solidFill>
                <a:srgbClr val="009FD5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" name="Shape 71"/>
          <p:cNvSpPr txBox="1">
            <a:spLocks/>
          </p:cNvSpPr>
          <p:nvPr/>
        </p:nvSpPr>
        <p:spPr>
          <a:xfrm>
            <a:off x="838200" y="684214"/>
            <a:ext cx="10915650" cy="1184928"/>
          </a:xfrm>
          <a:prstGeom prst="rect">
            <a:avLst/>
          </a:prstGeom>
        </p:spPr>
        <p:txBody>
          <a:bodyPr lIns="91396" tIns="45700" rIns="91396" bIns="45700">
            <a:normAutofit fontScale="97500"/>
          </a:bodyPr>
          <a:lstStyle>
            <a:lvl1pPr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1pPr>
            <a:lvl2pPr indent="228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2pPr>
            <a:lvl3pPr indent="457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3pPr>
            <a:lvl4pPr indent="685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4pPr>
            <a:lvl5pPr indent="9144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5pPr>
            <a:lvl6pPr indent="11430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6pPr>
            <a:lvl7pPr indent="1371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7pPr>
            <a:lvl8pPr indent="1600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8pPr>
            <a:lvl9pPr indent="1828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l-PL" altLang="pl-PL" sz="4000" kern="0" dirty="0" smtClean="0">
                <a:solidFill>
                  <a:srgbClr val="009FD5"/>
                </a:solidFill>
                <a:latin typeface="Arial" pitchFamily="34" charset="0"/>
                <a:cs typeface="Arial" pitchFamily="34" charset="0"/>
              </a:rPr>
              <a:t>Uchwała antysmogowa </a:t>
            </a:r>
            <a:r>
              <a:rPr lang="pl-PL" altLang="pl-PL" sz="4000" kern="0" dirty="0">
                <a:solidFill>
                  <a:srgbClr val="009FD5"/>
                </a:solidFill>
                <a:latin typeface="Arial" pitchFamily="34" charset="0"/>
                <a:cs typeface="Arial" pitchFamily="34" charset="0"/>
              </a:rPr>
              <a:t>dla </a:t>
            </a:r>
            <a:r>
              <a:rPr lang="pl-PL" altLang="pl-PL" sz="4000" kern="0" dirty="0" smtClean="0">
                <a:solidFill>
                  <a:srgbClr val="009FD5"/>
                </a:solidFill>
                <a:latin typeface="Arial" pitchFamily="34" charset="0"/>
                <a:cs typeface="Arial" pitchFamily="34" charset="0"/>
              </a:rPr>
              <a:t>Małopolski</a:t>
            </a:r>
            <a:endParaRPr lang="pl-PL" altLang="pl-PL" sz="4000" kern="0" dirty="0">
              <a:solidFill>
                <a:srgbClr val="009FD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8582025"/>
            <a:ext cx="4340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7641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87"/>
          <p:cNvSpPr>
            <a:spLocks noChangeArrowheads="1"/>
          </p:cNvSpPr>
          <p:nvPr/>
        </p:nvSpPr>
        <p:spPr bwMode="auto">
          <a:xfrm>
            <a:off x="939801" y="2364938"/>
            <a:ext cx="10814050" cy="5970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marL="457200" indent="-4572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1pPr>
            <a:lvl2pPr marL="742950" indent="-28575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2pPr>
            <a:lvl3pPr marL="1143000" indent="-2286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3pPr>
            <a:lvl4pPr marL="1600200" indent="-2286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4pPr>
            <a:lvl5pPr marL="2057400" indent="-228600" defTabSz="582613">
              <a:spcBef>
                <a:spcPts val="2200"/>
              </a:spcBef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5pPr>
            <a:lvl6pPr marL="25146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6pPr>
            <a:lvl7pPr marL="29718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7pPr>
            <a:lvl8pPr marL="34290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8pPr>
            <a:lvl9pPr marL="3886200" indent="-228600" defTabSz="582613" eaLnBrk="0" fontAlgn="base" hangingPunct="0">
              <a:spcBef>
                <a:spcPts val="2200"/>
              </a:spcBef>
              <a:spcAft>
                <a:spcPct val="0"/>
              </a:spcAft>
              <a:buSzPct val="75000"/>
              <a:buChar char="•"/>
              <a:defRPr sz="2400">
                <a:solidFill>
                  <a:srgbClr val="414141"/>
                </a:solidFill>
                <a:latin typeface="Roboto Regular"/>
                <a:ea typeface="Roboto Regular"/>
                <a:cs typeface="Roboto Regular"/>
                <a:sym typeface="Roboto Regular"/>
              </a:defRPr>
            </a:lvl9pPr>
          </a:lstStyle>
          <a:p>
            <a:pPr algn="just" eaLnBrk="1" hangingPunct="1">
              <a:spcBef>
                <a:spcPts val="2400"/>
              </a:spcBef>
              <a:buClr>
                <a:srgbClr val="009FD5"/>
              </a:buClr>
              <a:buSzTx/>
              <a:buFont typeface="Wingdings" pitchFamily="2" charset="2"/>
              <a:buChar char="Ø"/>
            </a:pPr>
            <a:r>
              <a:rPr lang="pl-PL" altLang="pl-PL" sz="3200" b="1" dirty="0">
                <a:solidFill>
                  <a:srgbClr val="009FD5"/>
                </a:solidFill>
                <a:latin typeface="Palatino"/>
                <a:ea typeface="Palatino"/>
                <a:cs typeface="Palatino"/>
                <a:sym typeface="Palatino"/>
              </a:rPr>
              <a:t>Ogranicza powstawanie nowych źródeł emisji</a:t>
            </a:r>
          </a:p>
          <a:p>
            <a:pPr marL="444500" indent="0" algn="just" eaLnBrk="1" hangingPunct="1">
              <a:spcBef>
                <a:spcPts val="2400"/>
              </a:spcBef>
              <a:buClr>
                <a:srgbClr val="6CB333"/>
              </a:buClr>
              <a:buSzTx/>
              <a:buFontTx/>
              <a:buNone/>
            </a:pPr>
            <a:r>
              <a:rPr lang="pl-PL" altLang="pl-PL" sz="2800" b="1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od 1 lipca 2017 r. </a:t>
            </a: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będą instalowane tylko kotły spełniające normy wyznaczone w unijnych rozporządzeniach w sprawie </a:t>
            </a:r>
            <a:r>
              <a:rPr lang="pl-PL" altLang="pl-PL" sz="2800" dirty="0" err="1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ekoprojektu</a:t>
            </a: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 (emisja pyłu do 40 mg/m³)</a:t>
            </a:r>
          </a:p>
          <a:p>
            <a:pPr algn="just" eaLnBrk="1" hangingPunct="1">
              <a:spcBef>
                <a:spcPts val="2400"/>
              </a:spcBef>
              <a:buClr>
                <a:srgbClr val="009FD5"/>
              </a:buClr>
              <a:buSzTx/>
              <a:buFont typeface="Wingdings" pitchFamily="2" charset="2"/>
              <a:buChar char="Ø"/>
            </a:pPr>
            <a:r>
              <a:rPr lang="pl-PL" altLang="pl-PL" sz="3200" b="1" dirty="0">
                <a:solidFill>
                  <a:srgbClr val="009FD5"/>
                </a:solidFill>
                <a:latin typeface="Palatino"/>
                <a:ea typeface="Palatino"/>
                <a:cs typeface="Palatino"/>
                <a:sym typeface="Palatino"/>
              </a:rPr>
              <a:t>Wyznacza długie okresy przejściowe</a:t>
            </a:r>
          </a:p>
          <a:p>
            <a:pPr marL="449263" indent="0" algn="just" eaLnBrk="1" hangingPunct="1">
              <a:spcBef>
                <a:spcPts val="2400"/>
              </a:spcBef>
              <a:buSzTx/>
              <a:buNone/>
            </a:pPr>
            <a:r>
              <a:rPr lang="pl-PL" altLang="pl-PL" sz="2800" b="1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d</a:t>
            </a:r>
            <a:r>
              <a:rPr lang="pl-PL" altLang="pl-PL" sz="2800" b="1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o końca 2022 roku (6 lat) – </a:t>
            </a: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wymiana kotłów na węgiel lub drewno, które nie spełniają żadnych norm emisyjnych</a:t>
            </a:r>
          </a:p>
          <a:p>
            <a:pPr marL="449263" indent="0" algn="just" eaLnBrk="1" hangingPunct="1">
              <a:spcBef>
                <a:spcPts val="2400"/>
              </a:spcBef>
              <a:buSzTx/>
              <a:buNone/>
            </a:pPr>
            <a:r>
              <a:rPr lang="pl-PL" altLang="pl-PL" sz="2800" b="1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do końca 2026 roku (10 lat)</a:t>
            </a: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 – wymiana kotłów, które spełniają podstawowe wymagania emisyjne (klasa 3 lub 4) </a:t>
            </a:r>
          </a:p>
          <a:p>
            <a:pPr marL="449263" indent="0" algn="just" eaLnBrk="1" hangingPunct="1">
              <a:spcBef>
                <a:spcPts val="2400"/>
              </a:spcBef>
              <a:buSzTx/>
              <a:buNone/>
            </a:pP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Istniejące </a:t>
            </a:r>
            <a:r>
              <a:rPr lang="pl-PL" altLang="pl-PL" sz="2800" b="1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kotły klasy 5</a:t>
            </a:r>
            <a:r>
              <a:rPr lang="pl-PL" altLang="pl-PL" sz="2800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 mogą być eksploatowane </a:t>
            </a:r>
            <a:r>
              <a:rPr lang="pl-PL" altLang="pl-PL" sz="2800" b="1" dirty="0" smtClean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bezterminowo</a:t>
            </a:r>
            <a:endParaRPr lang="pl-PL" altLang="pl-PL" sz="2800" dirty="0">
              <a:solidFill>
                <a:srgbClr val="000000"/>
              </a:solidFill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6" name="Shape 71"/>
          <p:cNvSpPr txBox="1">
            <a:spLocks/>
          </p:cNvSpPr>
          <p:nvPr/>
        </p:nvSpPr>
        <p:spPr>
          <a:xfrm>
            <a:off x="838200" y="684213"/>
            <a:ext cx="10915650" cy="1577975"/>
          </a:xfrm>
          <a:prstGeom prst="rect">
            <a:avLst/>
          </a:prstGeom>
        </p:spPr>
        <p:txBody>
          <a:bodyPr lIns="91396" tIns="45700" rIns="91396" bIns="45700">
            <a:normAutofit fontScale="97500"/>
          </a:bodyPr>
          <a:lstStyle>
            <a:lvl1pPr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1pPr>
            <a:lvl2pPr indent="228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2pPr>
            <a:lvl3pPr indent="457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3pPr>
            <a:lvl4pPr indent="685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4pPr>
            <a:lvl5pPr indent="9144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5pPr>
            <a:lvl6pPr indent="11430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6pPr>
            <a:lvl7pPr indent="13716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7pPr>
            <a:lvl8pPr indent="16002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8pPr>
            <a:lvl9pPr indent="1828800" defTabSz="584200">
              <a:lnSpc>
                <a:spcPct val="90000"/>
              </a:lnSpc>
              <a:spcBef>
                <a:spcPts val="1600"/>
              </a:spcBef>
              <a:defRPr sz="4800" b="1">
                <a:solidFill>
                  <a:srgbClr val="414241"/>
                </a:solidFill>
                <a:latin typeface="Aller"/>
                <a:ea typeface="Aller"/>
                <a:cs typeface="Aller"/>
                <a:sym typeface="Aller"/>
              </a:defRPr>
            </a:lvl9pPr>
          </a:lstStyle>
          <a:p>
            <a:pPr algn="ctr" eaLnBrk="1" fontAlgn="auto" hangingPunct="1">
              <a:lnSpc>
                <a:spcPct val="120000"/>
              </a:lnSpc>
              <a:spcAft>
                <a:spcPts val="0"/>
              </a:spcAft>
              <a:defRPr/>
            </a:pPr>
            <a:r>
              <a:rPr lang="pl-PL" altLang="pl-PL" sz="4000" kern="0" dirty="0" smtClean="0">
                <a:solidFill>
                  <a:srgbClr val="009FD5"/>
                </a:solidFill>
                <a:latin typeface="Arial" pitchFamily="34" charset="0"/>
                <a:cs typeface="Arial" pitchFamily="34" charset="0"/>
              </a:rPr>
              <a:t>Uchwała antysmogowa dla Małopolski </a:t>
            </a:r>
            <a:endParaRPr lang="pl-PL" altLang="pl-PL" sz="4000" kern="0" dirty="0">
              <a:solidFill>
                <a:srgbClr val="009FD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4" name="pasted-image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8582025"/>
            <a:ext cx="43402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Projekt niestandardow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rojekt niestandardow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New_Template4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6_New_Template4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New_Template4">
    <a:dk1>
      <a:srgbClr val="414141"/>
    </a:dk1>
    <a:lt1>
      <a:srgbClr val="FFFFFF"/>
    </a:lt1>
    <a:dk2>
      <a:srgbClr val="66635F"/>
    </a:dk2>
    <a:lt2>
      <a:srgbClr val="C9C3BA"/>
    </a:lt2>
    <a:accent1>
      <a:srgbClr val="738FAF"/>
    </a:accent1>
    <a:accent2>
      <a:srgbClr val="74B6A8"/>
    </a:accent2>
    <a:accent3>
      <a:srgbClr val="A0AA69"/>
    </a:accent3>
    <a:accent4>
      <a:srgbClr val="CBA968"/>
    </a:accent4>
    <a:accent5>
      <a:srgbClr val="D08A7A"/>
    </a:accent5>
    <a:accent6>
      <a:srgbClr val="9E95A9"/>
    </a:accent6>
    <a:hlink>
      <a:srgbClr val="0000FF"/>
    </a:hlink>
    <a:folHlink>
      <a:srgbClr val="FF00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3999</TotalTime>
  <Words>1053</Words>
  <Application>Microsoft Office PowerPoint</Application>
  <PresentationFormat>Niestandardowy</PresentationFormat>
  <Paragraphs>115</Paragraphs>
  <Slides>24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5</vt:i4>
      </vt:variant>
      <vt:variant>
        <vt:lpstr>Tytuły slajdów</vt:lpstr>
      </vt:variant>
      <vt:variant>
        <vt:i4>24</vt:i4>
      </vt:variant>
    </vt:vector>
  </HeadingPairs>
  <TitlesOfParts>
    <vt:vector size="38" baseType="lpstr">
      <vt:lpstr>Aller</vt:lpstr>
      <vt:lpstr>Arial</vt:lpstr>
      <vt:lpstr>Avenir Roman</vt:lpstr>
      <vt:lpstr>Calibri</vt:lpstr>
      <vt:lpstr>DejaVu Sans</vt:lpstr>
      <vt:lpstr>Lohit Hindi</vt:lpstr>
      <vt:lpstr>Palatino</vt:lpstr>
      <vt:lpstr>Roboto Regular</vt:lpstr>
      <vt:lpstr>Wingdings</vt:lpstr>
      <vt:lpstr>New_Template4</vt:lpstr>
      <vt:lpstr>1_Projekt niestandardowy</vt:lpstr>
      <vt:lpstr>Projekt niestandardowy</vt:lpstr>
      <vt:lpstr>1_New_Template4</vt:lpstr>
      <vt:lpstr>6_New_Template4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 70 pkt</dc:title>
  <dc:creator>Piotr Łyczko</dc:creator>
  <cp:lastModifiedBy>Kinga Dudek-Przepiórka</cp:lastModifiedBy>
  <cp:revision>398</cp:revision>
  <dcterms:modified xsi:type="dcterms:W3CDTF">2017-09-08T12:54:45Z</dcterms:modified>
</cp:coreProperties>
</file>