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6"/>
  </p:notesMasterIdLst>
  <p:sldIdLst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81" name="CustomShape 2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cxn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755640" y="5078160"/>
            <a:ext cx="6045120" cy="48085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format notatek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hdr"/>
          </p:nvPr>
        </p:nvSpPr>
        <p:spPr>
          <a:xfrm>
            <a:off x="0" y="-360"/>
            <a:ext cx="3278160" cy="531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2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&lt;główka&gt;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dt"/>
          </p:nvPr>
        </p:nvSpPr>
        <p:spPr>
          <a:xfrm>
            <a:off x="4278240" y="-360"/>
            <a:ext cx="3278160" cy="5317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92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&lt;data/godzina&gt;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ftr"/>
          </p:nvPr>
        </p:nvSpPr>
        <p:spPr>
          <a:xfrm>
            <a:off x="0" y="10156680"/>
            <a:ext cx="3278160" cy="53208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92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&lt;stopka&gt;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sldNum"/>
          </p:nvPr>
        </p:nvSpPr>
        <p:spPr>
          <a:xfrm>
            <a:off x="4278240" y="10156680"/>
            <a:ext cx="3278160" cy="53208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650FAFC6-BD47-4005-9277-24D340AF9AFE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‹#›</a:t>
            </a:fld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02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755640" y="5078520"/>
            <a:ext cx="6048360" cy="48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68064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24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68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1956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684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6840" y="1604880"/>
            <a:ext cx="8226360" cy="39736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6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6840" y="272520"/>
            <a:ext cx="8226360" cy="529272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68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604880"/>
            <a:ext cx="8226360" cy="39736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24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6840" y="368064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6840" y="368064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24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68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820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19560" y="160488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1956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820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456840" y="3680640"/>
            <a:ext cx="264852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06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224920" cy="39718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442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4920" cy="39718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60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3640" cy="39718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1720" y="1604520"/>
            <a:ext cx="4013640" cy="39718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55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683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6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2520"/>
            <a:ext cx="8224920" cy="528624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96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6840" y="367920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1720" y="1604520"/>
            <a:ext cx="4013640" cy="39718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696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3640" cy="39718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172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1720" y="367920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245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172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679200"/>
            <a:ext cx="822492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347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492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679200"/>
            <a:ext cx="822492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160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1720" y="160452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1720" y="367920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6840" y="3679200"/>
            <a:ext cx="401364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54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7840" y="160452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8840" y="160452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18840" y="367920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7840" y="367920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6840" y="3679200"/>
            <a:ext cx="2648160" cy="189432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25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2520"/>
            <a:ext cx="8226360" cy="529272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68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397368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68064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604880"/>
            <a:ext cx="4014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680640"/>
            <a:ext cx="8226360" cy="1895400"/>
          </a:xfrm>
          <a:prstGeom prst="rect">
            <a:avLst/>
          </a:prstGeom>
        </p:spPr>
        <p:txBody>
          <a:bodyPr lIns="0" tIns="6912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l-PL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t>17-9-10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398B67E-67FC-4043-9E33-27051247314F}" type="slidenum">
              <a:rPr lang="pl-PL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t>‹#›</a:t>
            </a:fld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6360" cy="1141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tytułu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6840" y="1604880"/>
            <a:ext cx="8226360" cy="3973680"/>
          </a:xfrm>
          <a:prstGeom prst="rect">
            <a:avLst/>
          </a:prstGeom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</a:p>
          <a:p>
            <a:pPr marL="342720" lvl="1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</a:p>
          <a:p>
            <a:pPr marL="342720" lvl="2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</a:p>
          <a:p>
            <a:pPr marL="342720" lvl="3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</a:p>
          <a:p>
            <a:pPr marL="342720" lvl="4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</a:p>
          <a:p>
            <a:pPr marL="342720" lvl="5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</a:p>
          <a:p>
            <a:pPr marL="342720" lvl="6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1080000" y="1846440"/>
            <a:ext cx="7399080" cy="45950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67B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Treść: do 24 pkt./interlinia 30pkt.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080000" y="448200"/>
            <a:ext cx="2385000" cy="4251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pl-PL" sz="1600" b="0" strike="noStrike" spc="-1">
                <a:solidFill>
                  <a:srgbClr val="0067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Miejsce na dodatkowy opis</a:t>
            </a:r>
            <a:endParaRPr lang="pl-PL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tytułu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6840" y="6356160"/>
            <a:ext cx="2128680" cy="360360"/>
          </a:xfrm>
          <a:prstGeom prst="rect">
            <a:avLst/>
          </a:prstGeom>
        </p:spPr>
        <p:txBody>
          <a:bodyPr anchor="ctr"/>
          <a:lstStyle/>
          <a:p>
            <a:r>
              <a:rPr lang="pl-PL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t>17-9-10</a:t>
            </a:r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29040" cy="360360"/>
          </a:xfrm>
          <a:prstGeom prst="rect">
            <a:avLst/>
          </a:prstGeom>
        </p:spPr>
        <p:txBody>
          <a:bodyPr anchor="ctr"/>
          <a:lstStyle/>
          <a:p>
            <a:pPr algn="r"/>
            <a:fld id="{D1A3485F-7A8A-42E3-A6C0-F3B1CEA6F3D4}" type="slidenum">
              <a:rPr lang="pl-PL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Segoe UI"/>
              </a:rPr>
              <a:pPr algn="r"/>
              <a:t>‹#›</a:t>
            </a:fld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6840" y="272520"/>
            <a:ext cx="8224920" cy="11401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tytułu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4920" cy="3971880"/>
          </a:xfrm>
          <a:prstGeom prst="rect">
            <a:avLst/>
          </a:prstGeom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</a:p>
          <a:p>
            <a:pPr marL="342720" lvl="1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</a:p>
          <a:p>
            <a:pPr marL="342720" lvl="2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</a:p>
          <a:p>
            <a:pPr marL="342720" lvl="3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–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</a:p>
          <a:p>
            <a:pPr marL="342720" lvl="4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</a:p>
          <a:p>
            <a:pPr marL="342720" lvl="5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</a:p>
          <a:p>
            <a:pPr marL="342720" lvl="6" indent="-342720">
              <a:spcBef>
                <a:spcPts val="1423"/>
              </a:spcBef>
              <a:buClr>
                <a:srgbClr val="000000"/>
              </a:buClr>
              <a:buFont typeface="Times New Roman"/>
              <a:buChar char="»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366618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792000" y="1584360"/>
            <a:ext cx="7560000" cy="280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endParaRPr lang="pl-PL" sz="2800" b="1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r>
              <a:rPr lang="pl-PL" sz="28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Omówienie prac nad realizacją</a:t>
            </a:r>
          </a:p>
          <a:p>
            <a:pPr algn="ctr"/>
            <a:r>
              <a:rPr lang="pl-PL" sz="28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z="28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Programu ochrony powietrza </a:t>
            </a:r>
            <a:endParaRPr lang="pl-P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r>
              <a:rPr lang="pl-PL" sz="28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dla województwa śląskiego</a:t>
            </a:r>
            <a:endParaRPr lang="pl-P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pl-P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spcAft>
                <a:spcPts val="1199"/>
              </a:spcAft>
            </a:pPr>
            <a:endParaRPr lang="pl-P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pl-P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2232000" y="3902040"/>
            <a:ext cx="4572000" cy="10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l-P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Urząd Marszałkowski </a:t>
            </a:r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r>
              <a:rPr lang="pl-P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Województwa Śląskiego</a:t>
            </a:r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r>
              <a:rPr lang="pl-P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Wydział Ochrony Środowiska</a:t>
            </a:r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2916360" y="6237360"/>
            <a:ext cx="31683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l-PL" sz="14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Katowice, 11 września 2017 roku</a:t>
            </a:r>
            <a:endParaRPr lang="pl-PL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53" name="Object 4"/>
          <p:cNvGraphicFramePr/>
          <p:nvPr/>
        </p:nvGraphicFramePr>
        <p:xfrm>
          <a:off x="-431640" y="5832360"/>
          <a:ext cx="6119640" cy="10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5" imgW="0" imgH="0" progId="Word.Document.12">
                  <p:embed/>
                </p:oleObj>
              </mc:Choice>
              <mc:Fallback>
                <p:oleObj r:id="rId5" imgW="0" imgH="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/>
                    </p:blipFill>
                    <p:spPr>
                      <a:xfrm>
                        <a:off x="-431640" y="5832360"/>
                        <a:ext cx="6119640" cy="107820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az 6"/>
          <p:cNvPicPr/>
          <p:nvPr/>
        </p:nvPicPr>
        <p:blipFill>
          <a:blip r:embed="rId7"/>
          <a:stretch/>
        </p:blipFill>
        <p:spPr>
          <a:xfrm>
            <a:off x="3816360" y="5111640"/>
            <a:ext cx="1306440" cy="936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92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az 142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44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45" name="TextShape 3"/>
          <p:cNvSpPr txBox="1"/>
          <p:nvPr/>
        </p:nvSpPr>
        <p:spPr>
          <a:xfrm>
            <a:off x="360000" y="1296000"/>
            <a:ext cx="8352000" cy="4536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Spotkania konsultacyjne projektu POP – </a:t>
            </a:r>
          </a:p>
          <a:p>
            <a:pPr marL="342720" indent="-342720">
              <a:spcBef>
                <a:spcPts val="1423"/>
              </a:spcBef>
            </a:pPr>
            <a:r>
              <a:rPr lang="pl-PL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 1 w każdym z subregionów woj. śląskiego:</a:t>
            </a:r>
          </a:p>
          <a:p>
            <a:pPr marL="342720" indent="-342720" algn="ctr">
              <a:spcBef>
                <a:spcPts val="1423"/>
              </a:spcBef>
            </a:pPr>
            <a:r>
              <a:rPr lang="pl-PL" b="1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</a:t>
            </a:r>
            <a:r>
              <a:rPr lang="pl-PL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października – Częstochowa</a:t>
            </a:r>
            <a:endParaRPr lang="pl-PL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 algn="ctr">
              <a:spcBef>
                <a:spcPts val="1423"/>
              </a:spcBef>
            </a:pPr>
            <a:r>
              <a:rPr lang="pl-PL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 października – Katowice i Rybnik</a:t>
            </a:r>
            <a:endParaRPr lang="pl-PL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 algn="ctr">
              <a:spcBef>
                <a:spcPts val="1423"/>
              </a:spcBef>
            </a:pPr>
            <a:r>
              <a:rPr lang="pl-PL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 października – </a:t>
            </a:r>
            <a:r>
              <a:rPr lang="pl-PL" b="1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Bielsko-Biała</a:t>
            </a:r>
            <a:endParaRPr lang="pl-PL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Uczestnicy</a:t>
            </a:r>
            <a:r>
              <a:rPr lang="pl-PL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Przedstawiciele urzędów gmin i urzędów powiatowych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Przedstawiciele straży gminnych i miejskich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Przedstawiciele instytucji/uczelni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Przedstawiciele organizacji pozarządowych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Mieszkańcy województwa śląskiego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7" name="Obraz 146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48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49" name="TextShape 3"/>
          <p:cNvSpPr txBox="1"/>
          <p:nvPr/>
        </p:nvSpPr>
        <p:spPr>
          <a:xfrm>
            <a:off x="485640" y="2640600"/>
            <a:ext cx="8226360" cy="18954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 września 2017 roku </a:t>
            </a:r>
          </a:p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posiedzenie Zespołu roboczego ds. ograniczania niskiej emisji </a:t>
            </a:r>
          </a:p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województwie śląskim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971640" y="2205000"/>
            <a:ext cx="727236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Dziękuję za uwagę</a:t>
            </a:r>
            <a:endParaRPr lang="pl-PL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900000" y="3716280"/>
            <a:ext cx="7488360" cy="223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720" indent="-339840" algn="ctr">
              <a:lnSpc>
                <a:spcPct val="100000"/>
              </a:lnSpc>
              <a:spcBef>
                <a:spcPts val="400"/>
              </a:spcBef>
            </a:pPr>
            <a:r>
              <a:rPr lang="pl-PL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Urząd Marszałkowski Województwa Śląskiego 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39840" algn="ctr">
              <a:lnSpc>
                <a:spcPct val="100000"/>
              </a:lnSpc>
              <a:spcBef>
                <a:spcPts val="400"/>
              </a:spcBef>
            </a:pPr>
            <a:r>
              <a:rPr lang="pl-PL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Wydział Ochrony Środowiska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39840" algn="ctr">
              <a:lnSpc>
                <a:spcPct val="100000"/>
              </a:lnSpc>
              <a:spcBef>
                <a:spcPts val="400"/>
              </a:spcBef>
            </a:pPr>
            <a:r>
              <a:rPr lang="pl-PL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Tel.  +48 (32) 77 40 980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39840" algn="ctr">
              <a:lnSpc>
                <a:spcPct val="100000"/>
              </a:lnSpc>
              <a:spcBef>
                <a:spcPts val="400"/>
              </a:spcBef>
            </a:pP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39840" algn="ctr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Font typeface="Arial"/>
              <a:buChar char="•"/>
            </a:pPr>
            <a:r>
              <a:rPr lang="pl-PL" sz="1800" b="0" u="sng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www.slaskie.pl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39840" algn="ctr">
              <a:lnSpc>
                <a:spcPct val="100000"/>
              </a:lnSpc>
              <a:spcBef>
                <a:spcPts val="360"/>
              </a:spcBef>
              <a:buClr>
                <a:srgbClr val="FFFFFF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srodowisko@slaskie.pl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2" name="Obraz 151"/>
          <p:cNvPicPr/>
          <p:nvPr/>
        </p:nvPicPr>
        <p:blipFill>
          <a:blip r:embed="rId4"/>
          <a:stretch/>
        </p:blipFill>
        <p:spPr>
          <a:xfrm>
            <a:off x="4032360" y="5832360"/>
            <a:ext cx="1306440" cy="936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4" name="Obraz 93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95" name="TextShape 2"/>
          <p:cNvSpPr txBox="1"/>
          <p:nvPr/>
        </p:nvSpPr>
        <p:spPr>
          <a:xfrm>
            <a:off x="557640" y="1872000"/>
            <a:ext cx="8226360" cy="1141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Program ochrony powietrza dla terenu województwa śląskiego mający na celu osiągnięcie poziomów dopuszczalnych substancji w powietrzu oraz pułapu stężenia ekspozycji</a:t>
            </a:r>
          </a:p>
        </p:txBody>
      </p:sp>
      <p:sp>
        <p:nvSpPr>
          <p:cNvPr id="96" name="TextShape 3"/>
          <p:cNvSpPr txBox="1"/>
          <p:nvPr/>
        </p:nvSpPr>
        <p:spPr>
          <a:xfrm>
            <a:off x="456840" y="3680640"/>
            <a:ext cx="8226360" cy="18954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Uchwała Sejmiku Województwa Śląskiego nr IV/57/3/2014 </a:t>
            </a:r>
          </a:p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17 listopada 2014 roku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8" name="Obraz 97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99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Przekroczenia standardów jakości powietrza w zakresie:
pyłu zawieszonego PM 10
pyłu zawieszonego PM 2,5
</a:t>
            </a:r>
            <a:r>
              <a:rPr lang="pl-PL" sz="2200" b="0" strike="noStrike" spc="-1" dirty="0" err="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benzo</a:t>
            </a: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(a) </a:t>
            </a:r>
            <a:r>
              <a:rPr lang="pl-PL" sz="2200" b="0" strike="noStrike" spc="-1" dirty="0" err="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pirenu</a:t>
            </a: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dwutlenku azotu (aglomeracja górnośląska)
ozonu</a:t>
            </a:r>
          </a:p>
        </p:txBody>
      </p:sp>
      <p:sp>
        <p:nvSpPr>
          <p:cNvPr id="100" name="TextShape 3"/>
          <p:cNvSpPr txBox="1"/>
          <p:nvPr/>
        </p:nvSpPr>
        <p:spPr>
          <a:xfrm>
            <a:off x="485640" y="3936600"/>
            <a:ext cx="8226360" cy="18954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Prawo ochrony środowiska – konieczność opracowania </a:t>
            </a:r>
          </a:p>
          <a:p>
            <a:pPr marL="342720" indent="-342720" algn="ctr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Programu ochrony powietrza co 3 lata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" name="Obraz 101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03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04" name="TextShape 3"/>
          <p:cNvSpPr txBox="1"/>
          <p:nvPr/>
        </p:nvSpPr>
        <p:spPr>
          <a:xfrm>
            <a:off x="144000" y="1440000"/>
            <a:ext cx="8712000" cy="4653296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Nowy Program ochrony powietrza – prace trwają od lipca 2017 roku 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przygotowanie</a:t>
            </a: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>
              <a:spcBef>
                <a:spcPts val="1423"/>
              </a:spcBef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l-PL" sz="20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szczegółowego </a:t>
            </a: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opisu przedmiotu zamówienia</a:t>
            </a:r>
          </a:p>
          <a:p>
            <a:pPr>
              <a:spcBef>
                <a:spcPts val="1423"/>
              </a:spcBef>
              <a:buClr>
                <a:srgbClr val="000000"/>
              </a:buClr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specyfikacji i pozostałych dokumentów przetargowych</a:t>
            </a:r>
          </a:p>
          <a:p>
            <a:pPr>
              <a:spcBef>
                <a:spcPts val="1423"/>
              </a:spcBef>
              <a:buClr>
                <a:srgbClr val="000000"/>
              </a:buClr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montaż finansowy</a:t>
            </a: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Wybór </a:t>
            </a: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Wykonawcy i podpisanie umowy 31 marca 2017 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roku.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Wykonawcą jest Konsorcjum firm: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  <p:pic>
        <p:nvPicPr>
          <p:cNvPr id="105" name="Obraz 104"/>
          <p:cNvPicPr/>
          <p:nvPr/>
        </p:nvPicPr>
        <p:blipFill>
          <a:blip r:embed="rId5"/>
          <a:stretch/>
        </p:blipFill>
        <p:spPr>
          <a:xfrm>
            <a:off x="1152000" y="5083020"/>
            <a:ext cx="893160" cy="876600"/>
          </a:xfrm>
          <a:prstGeom prst="rect">
            <a:avLst/>
          </a:prstGeom>
          <a:ln>
            <a:noFill/>
          </a:ln>
        </p:spPr>
      </p:pic>
      <p:pic>
        <p:nvPicPr>
          <p:cNvPr id="106" name="Obraz 105"/>
          <p:cNvPicPr/>
          <p:nvPr/>
        </p:nvPicPr>
        <p:blipFill>
          <a:blip r:embed="rId6"/>
          <a:stretch/>
        </p:blipFill>
        <p:spPr>
          <a:xfrm>
            <a:off x="2555776" y="5147220"/>
            <a:ext cx="3515040" cy="633960"/>
          </a:xfrm>
          <a:prstGeom prst="rect">
            <a:avLst/>
          </a:prstGeom>
          <a:ln>
            <a:noFill/>
          </a:ln>
        </p:spPr>
      </p:pic>
      <p:pic>
        <p:nvPicPr>
          <p:cNvPr id="107" name="Obraz 106"/>
          <p:cNvPicPr/>
          <p:nvPr/>
        </p:nvPicPr>
        <p:blipFill>
          <a:blip r:embed="rId7"/>
          <a:stretch/>
        </p:blipFill>
        <p:spPr>
          <a:xfrm>
            <a:off x="6516216" y="5084280"/>
            <a:ext cx="1067760" cy="1067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9" name="Obraz 108"/>
          <p:cNvPicPr/>
          <p:nvPr/>
        </p:nvPicPr>
        <p:blipFill>
          <a:blip r:embed="rId4"/>
          <a:stretch/>
        </p:blipFill>
        <p:spPr>
          <a:xfrm>
            <a:off x="3071160" y="4536000"/>
            <a:ext cx="1608840" cy="1152000"/>
          </a:xfrm>
          <a:prstGeom prst="rect">
            <a:avLst/>
          </a:prstGeom>
          <a:ln>
            <a:noFill/>
          </a:ln>
        </p:spPr>
      </p:pic>
      <p:sp>
        <p:nvSpPr>
          <p:cNvPr id="110" name="TextShape 2"/>
          <p:cNvSpPr txBox="1"/>
          <p:nvPr/>
        </p:nvSpPr>
        <p:spPr>
          <a:xfrm>
            <a:off x="432000" y="887040"/>
            <a:ext cx="8226360" cy="5448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11" name="TextShape 3"/>
          <p:cNvSpPr txBox="1"/>
          <p:nvPr/>
        </p:nvSpPr>
        <p:spPr>
          <a:xfrm>
            <a:off x="360000" y="1440000"/>
            <a:ext cx="8496000" cy="5184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Finansowanie Programu ochrony powietrza dla województwa śląskiego: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9%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27%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64%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</a:p>
        </p:txBody>
      </p:sp>
      <p:pic>
        <p:nvPicPr>
          <p:cNvPr id="112" name="Obraz 111"/>
          <p:cNvPicPr/>
          <p:nvPr/>
        </p:nvPicPr>
        <p:blipFill>
          <a:blip r:embed="rId5"/>
          <a:stretch/>
        </p:blipFill>
        <p:spPr>
          <a:xfrm>
            <a:off x="3024000" y="2087640"/>
            <a:ext cx="1731600" cy="1152360"/>
          </a:xfrm>
          <a:prstGeom prst="rect">
            <a:avLst/>
          </a:prstGeom>
          <a:ln>
            <a:noFill/>
          </a:ln>
        </p:spPr>
      </p:pic>
      <p:pic>
        <p:nvPicPr>
          <p:cNvPr id="113" name="Obraz 112"/>
          <p:cNvPicPr/>
          <p:nvPr/>
        </p:nvPicPr>
        <p:blipFill>
          <a:blip r:embed="rId6"/>
          <a:stretch/>
        </p:blipFill>
        <p:spPr>
          <a:xfrm>
            <a:off x="2880000" y="3384000"/>
            <a:ext cx="2019600" cy="1076040"/>
          </a:xfrm>
          <a:prstGeom prst="rect">
            <a:avLst/>
          </a:prstGeom>
          <a:ln>
            <a:noFill/>
          </a:ln>
        </p:spPr>
      </p:pic>
      <p:pic>
        <p:nvPicPr>
          <p:cNvPr id="114" name="Obraz 113"/>
          <p:cNvPicPr/>
          <p:nvPr/>
        </p:nvPicPr>
        <p:blipFill>
          <a:blip r:embed="rId7"/>
          <a:stretch/>
        </p:blipFill>
        <p:spPr>
          <a:xfrm>
            <a:off x="2664000" y="5814000"/>
            <a:ext cx="2376000" cy="59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6" name="Obraz 115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17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18" name="TextShape 3"/>
          <p:cNvSpPr txBox="1"/>
          <p:nvPr/>
        </p:nvSpPr>
        <p:spPr>
          <a:xfrm>
            <a:off x="288000" y="1368000"/>
            <a:ext cx="8496000" cy="5040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zintegrowany LIFE „Wdrażanie programu ochrony powietrza dla województwa małopolskiego – Małopolska w zdrowej atmosferze”</a:t>
            </a:r>
          </a:p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Przygotowanie regionalnej inwentaryzacji emisji zanieczyszczeń                        i modelowania warunków meteorologicznych dla województwa śląskiego: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Opracowanie szczegółowej metodyki przeprowadzenia inwentaryzacji emisji zanieczyszczeń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Opracowanie zakresu elektronicznej bazy danych oraz uzgodnienie wskaźników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Przeprowadzenie inwentaryzacji emisji zanieczyszczeń, w tym ankietyzacja w terenie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Przeprowadzenie modelowania dla 5 różnych wariantów wprowadzenia na obszarze województwa ograniczeń w zakresie eksploatacji instalacji spalania paliw stałych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16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Przygotowanie elektronicznej  bazy danych do wymagań modelowania międzynarodowego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0" name="Obraz 119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21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22" name="TextShape 3"/>
          <p:cNvSpPr txBox="1"/>
          <p:nvPr/>
        </p:nvSpPr>
        <p:spPr>
          <a:xfrm>
            <a:off x="288000" y="1440000"/>
            <a:ext cx="8424000" cy="5040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ramach prac nad POP przygotowano między innymi: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Działania naprawcze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Podsumowanie realizacji dotychczasowych POP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Tabele sprawozdawcze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 Działań Krótkoterminowych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Ewaluację ex-</a:t>
            </a:r>
            <a:r>
              <a:rPr lang="pl-PL" sz="2000" b="0" strike="noStrike" spc="-1" dirty="0" err="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ante</a:t>
            </a: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Programu</a:t>
            </a: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Metodykę wykrywania nielegalnego spalania i współspalania odpadów  </a:t>
            </a:r>
            <a:r>
              <a:rPr lang="pl-PL" sz="20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w </a:t>
            </a: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indywidualnych urządzeniach grzewczych wraz z programem komputerowym</a:t>
            </a: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4" name="Obraz 123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25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26" name="TextShape 3"/>
          <p:cNvSpPr txBox="1"/>
          <p:nvPr/>
        </p:nvSpPr>
        <p:spPr>
          <a:xfrm>
            <a:off x="432000" y="1440000"/>
            <a:ext cx="8280000" cy="4392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Procedowanie POP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 marL="342720" indent="-342720">
              <a:spcBef>
                <a:spcPts val="1423"/>
              </a:spcBef>
            </a:pPr>
            <a:endParaRPr lang="pl-PL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Opinia RDOŚ o braku konieczności prognozy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Wstępne konsultacje Planu Działań Krótkoterminowych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Wstępne konsultacje Metodyki wykrywania nielegalnego spalania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Uzgodnienie z ekspertami Metodyki inwentaryzacji emisji zanieczyszczeń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pl-PL" sz="20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Opinia Regionalnego Centrum Analiz Strategicznych o zgodności projektu POP ze Strategią Województwa Śląskiego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2720" indent="-342720">
              <a:spcBef>
                <a:spcPts val="1423"/>
              </a:spcBef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611280" y="1413000"/>
            <a:ext cx="792000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8" name="Obraz 127"/>
          <p:cNvPicPr/>
          <p:nvPr/>
        </p:nvPicPr>
        <p:blipFill>
          <a:blip r:embed="rId4"/>
          <a:stretch/>
        </p:blipFill>
        <p:spPr>
          <a:xfrm>
            <a:off x="4104000" y="5819760"/>
            <a:ext cx="1224000" cy="876240"/>
          </a:xfrm>
          <a:prstGeom prst="rect">
            <a:avLst/>
          </a:prstGeom>
          <a:ln>
            <a:noFill/>
          </a:ln>
        </p:spPr>
      </p:pic>
      <p:sp>
        <p:nvSpPr>
          <p:cNvPr id="129" name="TextShape 2"/>
          <p:cNvSpPr txBox="1"/>
          <p:nvPr/>
        </p:nvSpPr>
        <p:spPr>
          <a:xfrm>
            <a:off x="557640" y="1302120"/>
            <a:ext cx="8226360" cy="228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Wingdings" charset="2"/>
              <a:buChar char=""/>
            </a:pPr>
            <a:r>
              <a:rPr lang="pl-PL" sz="2200" b="0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</a:p>
        </p:txBody>
      </p:sp>
      <p:sp>
        <p:nvSpPr>
          <p:cNvPr id="130" name="TextShape 3"/>
          <p:cNvSpPr txBox="1"/>
          <p:nvPr/>
        </p:nvSpPr>
        <p:spPr>
          <a:xfrm>
            <a:off x="504000" y="1368000"/>
            <a:ext cx="8208000" cy="4464000"/>
          </a:xfrm>
          <a:prstGeom prst="rect">
            <a:avLst/>
          </a:prstGeom>
          <a:noFill/>
          <a:ln>
            <a:noFill/>
          </a:ln>
        </p:spPr>
        <p:txBody>
          <a:bodyPr lIns="0" tIns="69120" rIns="0" bIns="0"/>
          <a:lstStyle/>
          <a:p>
            <a:pPr marL="342720" indent="-342720">
              <a:spcBef>
                <a:spcPts val="1423"/>
              </a:spcBef>
            </a:pP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Droga do uchwalenia POP przez Sejmik WŚ  </a:t>
            </a:r>
            <a:r>
              <a:rPr lang="pl-PL" sz="2200" b="0" strike="noStrike" spc="-1" dirty="0" smtClean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(</a:t>
            </a:r>
            <a:r>
              <a:rPr lang="pl-PL" sz="2200" b="0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grudzień 2017/styczeń 2018):</a:t>
            </a:r>
            <a:endParaRPr lang="pl-PL" sz="2600" b="0" strike="noStrike" spc="-1" dirty="0">
              <a:solidFill>
                <a:srgbClr val="00006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360000" y="3140968"/>
            <a:ext cx="8784000" cy="1997672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5">
              <a:tint val="40000"/>
              <a:hueOff val="0"/>
              <a:satOff val="0"/>
              <a:lumOff val="0"/>
              <a:alphaOff val="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5"/>
          <p:cNvSpPr/>
          <p:nvPr/>
        </p:nvSpPr>
        <p:spPr>
          <a:xfrm>
            <a:off x="363600" y="1368000"/>
            <a:ext cx="1832136" cy="21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520" tIns="92520" rIns="92520" bIns="92520" anchor="b"/>
          <a:lstStyle/>
          <a:p>
            <a:pPr algn="ctr">
              <a:lnSpc>
                <a:spcPct val="90000"/>
              </a:lnSpc>
              <a:spcAft>
                <a:spcPts val="456"/>
              </a:spcAft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Przyjęcie projektu uchwały przez Zarząd Woj. Śl. 
(12 wrzesień 2017)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6"/>
          <p:cNvSpPr/>
          <p:nvPr/>
        </p:nvSpPr>
        <p:spPr>
          <a:xfrm>
            <a:off x="915120" y="3792240"/>
            <a:ext cx="440640" cy="538560"/>
          </a:xfrm>
          <a:prstGeom prst="ellipse">
            <a:avLst/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7"/>
          <p:cNvSpPr/>
          <p:nvPr/>
        </p:nvSpPr>
        <p:spPr>
          <a:xfrm>
            <a:off x="1985040" y="4600440"/>
            <a:ext cx="1794872" cy="21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520" tIns="92520" rIns="92520" bIns="92520"/>
          <a:lstStyle/>
          <a:p>
            <a:pPr algn="ctr">
              <a:lnSpc>
                <a:spcPct val="90000"/>
              </a:lnSpc>
              <a:spcAft>
                <a:spcPts val="456"/>
              </a:spcAft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Konsultacje społeczne  
(od połowy września 2017 – 21 dni)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8"/>
          <p:cNvSpPr/>
          <p:nvPr/>
        </p:nvSpPr>
        <p:spPr>
          <a:xfrm>
            <a:off x="2536200" y="3792240"/>
            <a:ext cx="440640" cy="538560"/>
          </a:xfrm>
          <a:prstGeom prst="ellipse">
            <a:avLst/>
          </a:prstGeom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9"/>
          <p:cNvSpPr/>
          <p:nvPr/>
        </p:nvSpPr>
        <p:spPr>
          <a:xfrm>
            <a:off x="3275856" y="1368000"/>
            <a:ext cx="2052144" cy="21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520" tIns="92520" rIns="92520" bIns="92520" anchor="b"/>
          <a:lstStyle/>
          <a:p>
            <a:pPr algn="ctr">
              <a:lnSpc>
                <a:spcPct val="90000"/>
              </a:lnSpc>
              <a:spcAft>
                <a:spcPts val="456"/>
              </a:spcAft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Opiniowanie projektu uchwały przez gminy
i powiaty województwa śląskiego
(od połowy września 2017 - 30 dni)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10"/>
          <p:cNvSpPr/>
          <p:nvPr/>
        </p:nvSpPr>
        <p:spPr>
          <a:xfrm>
            <a:off x="4157640" y="3792240"/>
            <a:ext cx="440640" cy="538560"/>
          </a:xfrm>
          <a:prstGeom prst="ellipse">
            <a:avLst/>
          </a:prstGeom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11"/>
          <p:cNvSpPr/>
          <p:nvPr/>
        </p:nvSpPr>
        <p:spPr>
          <a:xfrm>
            <a:off x="5226840" y="4600440"/>
            <a:ext cx="1793432" cy="21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520" tIns="92520" rIns="92520" bIns="92520"/>
          <a:lstStyle/>
          <a:p>
            <a:pPr algn="ctr">
              <a:lnSpc>
                <a:spcPct val="90000"/>
              </a:lnSpc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Konsultacje
z organizacjami pozarządowymi i RDPP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(od połowy września 2017 – 30 dni)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12"/>
          <p:cNvSpPr/>
          <p:nvPr/>
        </p:nvSpPr>
        <p:spPr>
          <a:xfrm>
            <a:off x="5778360" y="3792240"/>
            <a:ext cx="440280" cy="538560"/>
          </a:xfrm>
          <a:prstGeom prst="ellipse">
            <a:avLst/>
          </a:prstGeom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13"/>
          <p:cNvSpPr/>
          <p:nvPr/>
        </p:nvSpPr>
        <p:spPr>
          <a:xfrm>
            <a:off x="6588224" y="1368000"/>
            <a:ext cx="1803736" cy="21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520" tIns="92520" rIns="92520" bIns="92520" anchor="b"/>
          <a:lstStyle/>
          <a:p>
            <a:pPr algn="ctr">
              <a:lnSpc>
                <a:spcPct val="90000"/>
              </a:lnSpc>
              <a:spcAft>
                <a:spcPts val="456"/>
              </a:spcAft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Przyjęcie sprawozdań z konsultacji i opiniowania przez Zarząd WŚ oraz poprawionego projektu POP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  <a:spcAft>
                <a:spcPts val="456"/>
              </a:spcAft>
            </a:pPr>
            <a:r>
              <a:rPr lang="pl-PL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(listopad 2017)</a:t>
            </a: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14"/>
          <p:cNvSpPr/>
          <p:nvPr/>
        </p:nvSpPr>
        <p:spPr>
          <a:xfrm>
            <a:off x="7399440" y="3792240"/>
            <a:ext cx="440640" cy="538560"/>
          </a:xfrm>
          <a:prstGeom prst="ellipse">
            <a:avLst/>
          </a:prstGeom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431</Words>
  <Application>Microsoft Office PowerPoint</Application>
  <PresentationFormat>Pokaz na ekranie (4:3)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Motyw</vt:lpstr>
      </vt:variant>
      <vt:variant>
        <vt:i4>3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Office Theme</vt:lpstr>
      <vt:lpstr>Office Theme</vt:lpstr>
      <vt:lpstr>1_Office Theme</vt:lpstr>
      <vt:lpstr>Dokument programu Microsoft Word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subject/>
  <dc:creator>czyzw</dc:creator>
  <dc:description/>
  <cp:lastModifiedBy>Romanowska Blanka</cp:lastModifiedBy>
  <cp:revision>213</cp:revision>
  <dcterms:created xsi:type="dcterms:W3CDTF">2016-01-13T13:52:12Z</dcterms:created>
  <dcterms:modified xsi:type="dcterms:W3CDTF">2017-09-11T05:26:02Z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